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256" r:id="rId5"/>
    <p:sldId id="281" r:id="rId6"/>
    <p:sldId id="338" r:id="rId7"/>
    <p:sldId id="318" r:id="rId8"/>
    <p:sldId id="320" r:id="rId9"/>
    <p:sldId id="303" r:id="rId10"/>
    <p:sldId id="288" r:id="rId11"/>
    <p:sldId id="327" r:id="rId12"/>
    <p:sldId id="336" r:id="rId13"/>
    <p:sldId id="316" r:id="rId14"/>
    <p:sldId id="317" r:id="rId15"/>
    <p:sldId id="330" r:id="rId16"/>
    <p:sldId id="324" r:id="rId17"/>
    <p:sldId id="298" r:id="rId18"/>
    <p:sldId id="302" r:id="rId19"/>
    <p:sldId id="312" r:id="rId20"/>
    <p:sldId id="284" r:id="rId21"/>
    <p:sldId id="329" r:id="rId22"/>
    <p:sldId id="337" r:id="rId23"/>
    <p:sldId id="31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C2A6"/>
    <a:srgbClr val="EF5D72"/>
    <a:srgbClr val="FAAB5F"/>
    <a:srgbClr val="F3F9F7"/>
    <a:srgbClr val="8CD4BF"/>
    <a:srgbClr val="E1F3EE"/>
    <a:srgbClr val="3C9E8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029D33-B979-4530-A523-BDD77B9144BD}" v="12" dt="2022-09-05T01:32:08.0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85" autoAdjust="0"/>
    <p:restoredTop sz="68557" autoAdjust="0"/>
  </p:normalViewPr>
  <p:slideViewPr>
    <p:cSldViewPr snapToGrid="0">
      <p:cViewPr varScale="1">
        <p:scale>
          <a:sx n="57" d="100"/>
          <a:sy n="57" d="100"/>
        </p:scale>
        <p:origin x="1848" y="53"/>
      </p:cViewPr>
      <p:guideLst/>
    </p:cSldViewPr>
  </p:slideViewPr>
  <p:notesTextViewPr>
    <p:cViewPr>
      <p:scale>
        <a:sx n="100" d="100"/>
        <a:sy n="100" d="100"/>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Lauder" userId="f6d0f560-ca8d-4952-ab60-531b504a912d" providerId="ADAL" clId="{0A86C1CE-797C-4E55-AB0C-FFA5D11BC2C8}"/>
    <pc:docChg chg="custSel addSld delSld modSld sldOrd">
      <pc:chgData name="Jennifer Lauder" userId="f6d0f560-ca8d-4952-ab60-531b504a912d" providerId="ADAL" clId="{0A86C1CE-797C-4E55-AB0C-FFA5D11BC2C8}" dt="2022-06-30T00:40:58.883" v="726" actId="5793"/>
      <pc:docMkLst>
        <pc:docMk/>
      </pc:docMkLst>
      <pc:sldChg chg="addSp modSp mod">
        <pc:chgData name="Jennifer Lauder" userId="f6d0f560-ca8d-4952-ab60-531b504a912d" providerId="ADAL" clId="{0A86C1CE-797C-4E55-AB0C-FFA5D11BC2C8}" dt="2022-06-30T00:40:58.883" v="726" actId="5793"/>
        <pc:sldMkLst>
          <pc:docMk/>
          <pc:sldMk cId="2391714204" sldId="256"/>
        </pc:sldMkLst>
        <pc:spChg chg="mod">
          <ac:chgData name="Jennifer Lauder" userId="f6d0f560-ca8d-4952-ab60-531b504a912d" providerId="ADAL" clId="{0A86C1CE-797C-4E55-AB0C-FFA5D11BC2C8}" dt="2022-06-30T00:40:58.883" v="726" actId="5793"/>
          <ac:spMkLst>
            <pc:docMk/>
            <pc:sldMk cId="2391714204" sldId="256"/>
            <ac:spMk id="3" creationId="{4FFE44FF-2AC1-4ACD-94A5-2E509236A2DC}"/>
          </ac:spMkLst>
        </pc:spChg>
        <pc:spChg chg="add mod">
          <ac:chgData name="Jennifer Lauder" userId="f6d0f560-ca8d-4952-ab60-531b504a912d" providerId="ADAL" clId="{0A86C1CE-797C-4E55-AB0C-FFA5D11BC2C8}" dt="2022-06-30T00:38:31.785" v="283" actId="1076"/>
          <ac:spMkLst>
            <pc:docMk/>
            <pc:sldMk cId="2391714204" sldId="256"/>
            <ac:spMk id="6" creationId="{B22C5DDA-1FC1-272D-FE67-E9B8B0DDD406}"/>
          </ac:spMkLst>
        </pc:spChg>
      </pc:sldChg>
      <pc:sldChg chg="ord">
        <pc:chgData name="Jennifer Lauder" userId="f6d0f560-ca8d-4952-ab60-531b504a912d" providerId="ADAL" clId="{0A86C1CE-797C-4E55-AB0C-FFA5D11BC2C8}" dt="2022-06-30T00:37:02.106" v="226"/>
        <pc:sldMkLst>
          <pc:docMk/>
          <pc:sldMk cId="398069873" sldId="284"/>
        </pc:sldMkLst>
      </pc:sldChg>
      <pc:sldChg chg="modSp mod">
        <pc:chgData name="Jennifer Lauder" userId="f6d0f560-ca8d-4952-ab60-531b504a912d" providerId="ADAL" clId="{0A86C1CE-797C-4E55-AB0C-FFA5D11BC2C8}" dt="2022-06-30T00:38:00.793" v="278" actId="20577"/>
        <pc:sldMkLst>
          <pc:docMk/>
          <pc:sldMk cId="1737830202" sldId="313"/>
        </pc:sldMkLst>
        <pc:spChg chg="mod">
          <ac:chgData name="Jennifer Lauder" userId="f6d0f560-ca8d-4952-ab60-531b504a912d" providerId="ADAL" clId="{0A86C1CE-797C-4E55-AB0C-FFA5D11BC2C8}" dt="2022-06-30T00:38:00.793" v="278" actId="20577"/>
          <ac:spMkLst>
            <pc:docMk/>
            <pc:sldMk cId="1737830202" sldId="313"/>
            <ac:spMk id="3" creationId="{A9BD1181-A6F4-48F8-8F91-0F4665839810}"/>
          </ac:spMkLst>
        </pc:spChg>
      </pc:sldChg>
      <pc:sldChg chg="modSp mod">
        <pc:chgData name="Jennifer Lauder" userId="f6d0f560-ca8d-4952-ab60-531b504a912d" providerId="ADAL" clId="{0A86C1CE-797C-4E55-AB0C-FFA5D11BC2C8}" dt="2022-06-30T00:37:31.616" v="270" actId="20577"/>
        <pc:sldMkLst>
          <pc:docMk/>
          <pc:sldMk cId="3607999021" sldId="329"/>
        </pc:sldMkLst>
        <pc:spChg chg="mod">
          <ac:chgData name="Jennifer Lauder" userId="f6d0f560-ca8d-4952-ab60-531b504a912d" providerId="ADAL" clId="{0A86C1CE-797C-4E55-AB0C-FFA5D11BC2C8}" dt="2022-06-30T00:36:48.425" v="224" actId="20577"/>
          <ac:spMkLst>
            <pc:docMk/>
            <pc:sldMk cId="3607999021" sldId="329"/>
            <ac:spMk id="3" creationId="{280CE7C2-526D-4622-8186-59C91A80BBB4}"/>
          </ac:spMkLst>
        </pc:spChg>
        <pc:spChg chg="mod">
          <ac:chgData name="Jennifer Lauder" userId="f6d0f560-ca8d-4952-ab60-531b504a912d" providerId="ADAL" clId="{0A86C1CE-797C-4E55-AB0C-FFA5D11BC2C8}" dt="2022-06-30T00:37:31.616" v="270" actId="20577"/>
          <ac:spMkLst>
            <pc:docMk/>
            <pc:sldMk cId="3607999021" sldId="329"/>
            <ac:spMk id="5" creationId="{A7792A80-8D7E-432D-B353-81B5537D1BC6}"/>
          </ac:spMkLst>
        </pc:spChg>
      </pc:sldChg>
      <pc:sldChg chg="add">
        <pc:chgData name="Jennifer Lauder" userId="f6d0f560-ca8d-4952-ab60-531b504a912d" providerId="ADAL" clId="{0A86C1CE-797C-4E55-AB0C-FFA5D11BC2C8}" dt="2022-06-30T00:35:40.034" v="0" actId="2890"/>
        <pc:sldMkLst>
          <pc:docMk/>
          <pc:sldMk cId="1287007552" sldId="337"/>
        </pc:sldMkLst>
      </pc:sldChg>
      <pc:sldChg chg="add del">
        <pc:chgData name="Jennifer Lauder" userId="f6d0f560-ca8d-4952-ab60-531b504a912d" providerId="ADAL" clId="{0A86C1CE-797C-4E55-AB0C-FFA5D11BC2C8}" dt="2022-06-30T00:38:18.891" v="280"/>
        <pc:sldMkLst>
          <pc:docMk/>
          <pc:sldMk cId="3059169627" sldId="338"/>
        </pc:sldMkLst>
      </pc:sldChg>
    </pc:docChg>
  </pc:docChgLst>
  <pc:docChgLst>
    <pc:chgData name="Marleen Galligan" userId="bd67b5f5-f97a-4eb7-af76-c46838d2311a" providerId="ADAL" clId="{90029D33-B979-4530-A523-BDD77B9144BD}"/>
    <pc:docChg chg="custSel addSld delSld modSld">
      <pc:chgData name="Marleen Galligan" userId="bd67b5f5-f97a-4eb7-af76-c46838d2311a" providerId="ADAL" clId="{90029D33-B979-4530-A523-BDD77B9144BD}" dt="2022-09-05T01:32:30.837" v="954" actId="20577"/>
      <pc:docMkLst>
        <pc:docMk/>
      </pc:docMkLst>
      <pc:sldChg chg="modNotesTx">
        <pc:chgData name="Marleen Galligan" userId="bd67b5f5-f97a-4eb7-af76-c46838d2311a" providerId="ADAL" clId="{90029D33-B979-4530-A523-BDD77B9144BD}" dt="2022-09-05T01:32:30.837" v="954" actId="20577"/>
        <pc:sldMkLst>
          <pc:docMk/>
          <pc:sldMk cId="2391714204" sldId="256"/>
        </pc:sldMkLst>
      </pc:sldChg>
      <pc:sldChg chg="modSp mod modNotesTx">
        <pc:chgData name="Marleen Galligan" userId="bd67b5f5-f97a-4eb7-af76-c46838d2311a" providerId="ADAL" clId="{90029D33-B979-4530-A523-BDD77B9144BD}" dt="2022-09-05T01:25:12.651" v="409" actId="20577"/>
        <pc:sldMkLst>
          <pc:docMk/>
          <pc:sldMk cId="1702905272" sldId="298"/>
        </pc:sldMkLst>
        <pc:graphicFrameChg chg="modGraphic">
          <ac:chgData name="Marleen Galligan" userId="bd67b5f5-f97a-4eb7-af76-c46838d2311a" providerId="ADAL" clId="{90029D33-B979-4530-A523-BDD77B9144BD}" dt="2022-09-02T06:27:29.030" v="357" actId="13926"/>
          <ac:graphicFrameMkLst>
            <pc:docMk/>
            <pc:sldMk cId="1702905272" sldId="298"/>
            <ac:graphicFrameMk id="10" creationId="{6A041555-7C6B-4C59-89E2-05F1CC440662}"/>
          </ac:graphicFrameMkLst>
        </pc:graphicFrameChg>
      </pc:sldChg>
      <pc:sldChg chg="del">
        <pc:chgData name="Marleen Galligan" userId="bd67b5f5-f97a-4eb7-af76-c46838d2311a" providerId="ADAL" clId="{90029D33-B979-4530-A523-BDD77B9144BD}" dt="2022-09-02T06:31:57.414" v="372" actId="47"/>
        <pc:sldMkLst>
          <pc:docMk/>
          <pc:sldMk cId="2501726047" sldId="301"/>
        </pc:sldMkLst>
      </pc:sldChg>
      <pc:sldChg chg="modSp mod">
        <pc:chgData name="Marleen Galligan" userId="bd67b5f5-f97a-4eb7-af76-c46838d2311a" providerId="ADAL" clId="{90029D33-B979-4530-A523-BDD77B9144BD}" dt="2022-09-02T06:28:32.256" v="360" actId="20577"/>
        <pc:sldMkLst>
          <pc:docMk/>
          <pc:sldMk cId="2555758883" sldId="302"/>
        </pc:sldMkLst>
        <pc:spChg chg="mod">
          <ac:chgData name="Marleen Galligan" userId="bd67b5f5-f97a-4eb7-af76-c46838d2311a" providerId="ADAL" clId="{90029D33-B979-4530-A523-BDD77B9144BD}" dt="2022-09-02T06:28:32.256" v="360" actId="20577"/>
          <ac:spMkLst>
            <pc:docMk/>
            <pc:sldMk cId="2555758883" sldId="302"/>
            <ac:spMk id="2" creationId="{91EFBB53-5264-4ABF-A1E3-BDC8E615BD25}"/>
          </ac:spMkLst>
        </pc:spChg>
      </pc:sldChg>
      <pc:sldChg chg="modSp mod modNotesTx">
        <pc:chgData name="Marleen Galligan" userId="bd67b5f5-f97a-4eb7-af76-c46838d2311a" providerId="ADAL" clId="{90029D33-B979-4530-A523-BDD77B9144BD}" dt="2022-09-02T06:25:40.160" v="138" actId="20577"/>
        <pc:sldMkLst>
          <pc:docMk/>
          <pc:sldMk cId="743306703" sldId="316"/>
        </pc:sldMkLst>
        <pc:spChg chg="mod">
          <ac:chgData name="Marleen Galligan" userId="bd67b5f5-f97a-4eb7-af76-c46838d2311a" providerId="ADAL" clId="{90029D33-B979-4530-A523-BDD77B9144BD}" dt="2022-09-02T06:24:41.039" v="33" actId="14100"/>
          <ac:spMkLst>
            <pc:docMk/>
            <pc:sldMk cId="743306703" sldId="316"/>
            <ac:spMk id="15" creationId="{657943BC-BE14-0DB8-BE7F-641FD694E715}"/>
          </ac:spMkLst>
        </pc:spChg>
      </pc:sldChg>
      <pc:sldChg chg="delSp modSp mod delAnim modNotesTx">
        <pc:chgData name="Marleen Galligan" userId="bd67b5f5-f97a-4eb7-af76-c46838d2311a" providerId="ADAL" clId="{90029D33-B979-4530-A523-BDD77B9144BD}" dt="2022-09-02T06:26:45.850" v="353" actId="20577"/>
        <pc:sldMkLst>
          <pc:docMk/>
          <pc:sldMk cId="4130234837" sldId="317"/>
        </pc:sldMkLst>
        <pc:spChg chg="del">
          <ac:chgData name="Marleen Galligan" userId="bd67b5f5-f97a-4eb7-af76-c46838d2311a" providerId="ADAL" clId="{90029D33-B979-4530-A523-BDD77B9144BD}" dt="2022-09-02T06:23:48.527" v="17" actId="478"/>
          <ac:spMkLst>
            <pc:docMk/>
            <pc:sldMk cId="4130234837" sldId="317"/>
            <ac:spMk id="2" creationId="{D20AD614-BFC2-43DD-89CF-7F22460D429D}"/>
          </ac:spMkLst>
        </pc:spChg>
        <pc:spChg chg="mod">
          <ac:chgData name="Marleen Galligan" userId="bd67b5f5-f97a-4eb7-af76-c46838d2311a" providerId="ADAL" clId="{90029D33-B979-4530-A523-BDD77B9144BD}" dt="2022-09-02T06:23:55.990" v="21" actId="14100"/>
          <ac:spMkLst>
            <pc:docMk/>
            <pc:sldMk cId="4130234837" sldId="317"/>
            <ac:spMk id="9" creationId="{1A2FF253-D612-7D9A-9A02-3E0C0ED29BB7}"/>
          </ac:spMkLst>
        </pc:spChg>
        <pc:spChg chg="del mod">
          <ac:chgData name="Marleen Galligan" userId="bd67b5f5-f97a-4eb7-af76-c46838d2311a" providerId="ADAL" clId="{90029D33-B979-4530-A523-BDD77B9144BD}" dt="2022-09-02T06:23:50.860" v="19" actId="478"/>
          <ac:spMkLst>
            <pc:docMk/>
            <pc:sldMk cId="4130234837" sldId="317"/>
            <ac:spMk id="10" creationId="{D31B3C06-DC8D-A54B-44FB-4EEDA582181D}"/>
          </ac:spMkLst>
        </pc:spChg>
        <pc:spChg chg="mod">
          <ac:chgData name="Marleen Galligan" userId="bd67b5f5-f97a-4eb7-af76-c46838d2311a" providerId="ADAL" clId="{90029D33-B979-4530-A523-BDD77B9144BD}" dt="2022-09-02T06:24:01.402" v="22" actId="1076"/>
          <ac:spMkLst>
            <pc:docMk/>
            <pc:sldMk cId="4130234837" sldId="317"/>
            <ac:spMk id="11" creationId="{136D4D84-A2F0-8056-0A6A-29B2B9E12CFA}"/>
          </ac:spMkLst>
        </pc:spChg>
        <pc:spChg chg="mod">
          <ac:chgData name="Marleen Galligan" userId="bd67b5f5-f97a-4eb7-af76-c46838d2311a" providerId="ADAL" clId="{90029D33-B979-4530-A523-BDD77B9144BD}" dt="2022-09-02T06:24:01.402" v="22" actId="1076"/>
          <ac:spMkLst>
            <pc:docMk/>
            <pc:sldMk cId="4130234837" sldId="317"/>
            <ac:spMk id="14" creationId="{D56560C0-6DE0-7166-F69C-36DD461C8AEF}"/>
          </ac:spMkLst>
        </pc:spChg>
        <pc:spChg chg="mod">
          <ac:chgData name="Marleen Galligan" userId="bd67b5f5-f97a-4eb7-af76-c46838d2311a" providerId="ADAL" clId="{90029D33-B979-4530-A523-BDD77B9144BD}" dt="2022-09-02T06:24:07.973" v="24" actId="1076"/>
          <ac:spMkLst>
            <pc:docMk/>
            <pc:sldMk cId="4130234837" sldId="317"/>
            <ac:spMk id="20" creationId="{6E31E446-9807-F83F-9495-39A1F07613A3}"/>
          </ac:spMkLst>
        </pc:spChg>
        <pc:grpChg chg="del">
          <ac:chgData name="Marleen Galligan" userId="bd67b5f5-f97a-4eb7-af76-c46838d2311a" providerId="ADAL" clId="{90029D33-B979-4530-A523-BDD77B9144BD}" dt="2022-09-02T06:23:52.497" v="20" actId="478"/>
          <ac:grpSpMkLst>
            <pc:docMk/>
            <pc:sldMk cId="4130234837" sldId="317"/>
            <ac:grpSpMk id="5" creationId="{D2F9CEF9-5147-46DB-AF1F-ADF96BA1ECA3}"/>
          </ac:grpSpMkLst>
        </pc:grpChg>
      </pc:sldChg>
      <pc:sldChg chg="modNotesTx">
        <pc:chgData name="Marleen Galligan" userId="bd67b5f5-f97a-4eb7-af76-c46838d2311a" providerId="ADAL" clId="{90029D33-B979-4530-A523-BDD77B9144BD}" dt="2022-09-05T01:23:20.747" v="406" actId="20577"/>
        <pc:sldMkLst>
          <pc:docMk/>
          <pc:sldMk cId="3538085795" sldId="320"/>
        </pc:sldMkLst>
      </pc:sldChg>
      <pc:sldChg chg="add">
        <pc:chgData name="Marleen Galligan" userId="bd67b5f5-f97a-4eb7-af76-c46838d2311a" providerId="ADAL" clId="{90029D33-B979-4530-A523-BDD77B9144BD}" dt="2022-09-02T06:31:43.190" v="371"/>
        <pc:sldMkLst>
          <pc:docMk/>
          <pc:sldMk cId="1061328956" sldId="324"/>
        </pc:sldMkLst>
      </pc:sldChg>
      <pc:sldChg chg="addSp delSp modSp mod delAnim modNotesTx">
        <pc:chgData name="Marleen Galligan" userId="bd67b5f5-f97a-4eb7-af76-c46838d2311a" providerId="ADAL" clId="{90029D33-B979-4530-A523-BDD77B9144BD}" dt="2022-09-02T06:23:07.832" v="16"/>
        <pc:sldMkLst>
          <pc:docMk/>
          <pc:sldMk cId="3577648372" sldId="327"/>
        </pc:sldMkLst>
        <pc:picChg chg="del">
          <ac:chgData name="Marleen Galligan" userId="bd67b5f5-f97a-4eb7-af76-c46838d2311a" providerId="ADAL" clId="{90029D33-B979-4530-A523-BDD77B9144BD}" dt="2022-09-02T06:22:37.389" v="0" actId="478"/>
          <ac:picMkLst>
            <pc:docMk/>
            <pc:sldMk cId="3577648372" sldId="327"/>
            <ac:picMk id="2" creationId="{008C8594-CD58-E87D-0555-72EF6FCD653A}"/>
          </ac:picMkLst>
        </pc:picChg>
        <pc:picChg chg="add mod">
          <ac:chgData name="Marleen Galligan" userId="bd67b5f5-f97a-4eb7-af76-c46838d2311a" providerId="ADAL" clId="{90029D33-B979-4530-A523-BDD77B9144BD}" dt="2022-09-02T06:23:07.832" v="16"/>
          <ac:picMkLst>
            <pc:docMk/>
            <pc:sldMk cId="3577648372" sldId="327"/>
            <ac:picMk id="4" creationId="{825CFE29-0256-4D67-977A-7D08EB9643EB}"/>
          </ac:picMkLst>
        </pc:picChg>
      </pc:sldChg>
      <pc:sldChg chg="modSp mod">
        <pc:chgData name="Marleen Galligan" userId="bd67b5f5-f97a-4eb7-af76-c46838d2311a" providerId="ADAL" clId="{90029D33-B979-4530-A523-BDD77B9144BD}" dt="2022-09-02T06:29:12.892" v="364" actId="27636"/>
        <pc:sldMkLst>
          <pc:docMk/>
          <pc:sldMk cId="3607999021" sldId="329"/>
        </pc:sldMkLst>
        <pc:spChg chg="mod">
          <ac:chgData name="Marleen Galligan" userId="bd67b5f5-f97a-4eb7-af76-c46838d2311a" providerId="ADAL" clId="{90029D33-B979-4530-A523-BDD77B9144BD}" dt="2022-09-02T06:29:12.892" v="364" actId="27636"/>
          <ac:spMkLst>
            <pc:docMk/>
            <pc:sldMk cId="3607999021" sldId="329"/>
            <ac:spMk id="5" creationId="{A7792A80-8D7E-432D-B353-81B5537D1BC6}"/>
          </ac:spMkLst>
        </pc:spChg>
      </pc:sldChg>
      <pc:sldChg chg="modSp mod modNotesTx">
        <pc:chgData name="Marleen Galligan" userId="bd67b5f5-f97a-4eb7-af76-c46838d2311a" providerId="ADAL" clId="{90029D33-B979-4530-A523-BDD77B9144BD}" dt="2022-09-02T06:27:05.899" v="356" actId="6549"/>
        <pc:sldMkLst>
          <pc:docMk/>
          <pc:sldMk cId="2806466972" sldId="330"/>
        </pc:sldMkLst>
        <pc:spChg chg="mod">
          <ac:chgData name="Marleen Galligan" userId="bd67b5f5-f97a-4eb7-af76-c46838d2311a" providerId="ADAL" clId="{90029D33-B979-4530-A523-BDD77B9144BD}" dt="2022-09-02T06:27:00.216" v="354" actId="6549"/>
          <ac:spMkLst>
            <pc:docMk/>
            <pc:sldMk cId="2806466972" sldId="330"/>
            <ac:spMk id="3" creationId="{D5F2FAA9-C913-4DB2-A68B-89999B8AF9BF}"/>
          </ac:spMkLst>
        </pc:spChg>
      </pc:sldChg>
      <pc:sldChg chg="modNotesTx">
        <pc:chgData name="Marleen Galligan" userId="bd67b5f5-f97a-4eb7-af76-c46838d2311a" providerId="ADAL" clId="{90029D33-B979-4530-A523-BDD77B9144BD}" dt="2022-09-05T01:32:09.998" v="933" actId="6549"/>
        <pc:sldMkLst>
          <pc:docMk/>
          <pc:sldMk cId="4046444793" sldId="336"/>
        </pc:sldMkLst>
      </pc:sldChg>
      <pc:sldChg chg="modSp mod">
        <pc:chgData name="Marleen Galligan" userId="bd67b5f5-f97a-4eb7-af76-c46838d2311a" providerId="ADAL" clId="{90029D33-B979-4530-A523-BDD77B9144BD}" dt="2022-09-02T06:29:23.661" v="370" actId="20577"/>
        <pc:sldMkLst>
          <pc:docMk/>
          <pc:sldMk cId="1287007552" sldId="337"/>
        </pc:sldMkLst>
        <pc:spChg chg="mod">
          <ac:chgData name="Marleen Galligan" userId="bd67b5f5-f97a-4eb7-af76-c46838d2311a" providerId="ADAL" clId="{90029D33-B979-4530-A523-BDD77B9144BD}" dt="2022-09-02T06:29:23.661" v="370" actId="20577"/>
          <ac:spMkLst>
            <pc:docMk/>
            <pc:sldMk cId="1287007552" sldId="337"/>
            <ac:spMk id="10" creationId="{770CE22E-0147-BE67-1AEE-117CD7E7001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0535DD-3545-464D-A947-604987ABA0B1}" type="datetimeFigureOut">
              <a:rPr lang="en-AU" smtClean="0"/>
              <a:t>5/09/2022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4CEEEB-4E20-4ED5-A3FB-54F0299B145C}" type="slidenum">
              <a:rPr lang="en-AU" smtClean="0"/>
              <a:t>‹#›</a:t>
            </a:fld>
            <a:endParaRPr lang="en-AU"/>
          </a:p>
        </p:txBody>
      </p:sp>
    </p:spTree>
    <p:extLst>
      <p:ext uri="{BB962C8B-B14F-4D97-AF65-F5344CB8AC3E}">
        <p14:creationId xmlns:p14="http://schemas.microsoft.com/office/powerpoint/2010/main" val="1213774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a:t>[maybe it’s best if this intro, is done by the Super User or another representative from the organisation. They will have to explain the reasoning for choosing to increase employee referral, the benefits of this on retention, the need to diversify their recruitment mix. Our task is to show </a:t>
            </a:r>
            <a:r>
              <a:rPr lang="en-GB" sz="1050"/>
              <a:t>the successes </a:t>
            </a:r>
            <a:r>
              <a:rPr lang="en-GB" sz="1050" dirty="0"/>
              <a:t>and do the portal training. But in absence of a local supporter doing the intro, we can stick to this.]</a:t>
            </a:r>
          </a:p>
          <a:p>
            <a:endParaRPr lang="en-AU" sz="1050" dirty="0"/>
          </a:p>
        </p:txBody>
      </p:sp>
      <p:sp>
        <p:nvSpPr>
          <p:cNvPr id="4" name="Slide Number Placeholder 3"/>
          <p:cNvSpPr>
            <a:spLocks noGrp="1"/>
          </p:cNvSpPr>
          <p:nvPr>
            <p:ph type="sldNum" sz="quarter" idx="5"/>
          </p:nvPr>
        </p:nvSpPr>
        <p:spPr/>
        <p:txBody>
          <a:bodyPr/>
          <a:lstStyle/>
          <a:p>
            <a:fld id="{854CEEEB-4E20-4ED5-A3FB-54F0299B145C}" type="slidenum">
              <a:rPr lang="en-AU" smtClean="0"/>
              <a:t>1</a:t>
            </a:fld>
            <a:endParaRPr lang="en-AU"/>
          </a:p>
        </p:txBody>
      </p:sp>
    </p:spTree>
    <p:extLst>
      <p:ext uri="{BB962C8B-B14F-4D97-AF65-F5344CB8AC3E}">
        <p14:creationId xmlns:p14="http://schemas.microsoft.com/office/powerpoint/2010/main" val="2949859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ECH is a provider of Home care and Accommodation services in South Australia and had a paper-based employee referral program in place. </a:t>
            </a:r>
          </a:p>
          <a:p>
            <a:pPr marL="0" indent="0">
              <a:lnSpc>
                <a:spcPct val="107000"/>
              </a:lnSpc>
              <a:spcAft>
                <a:spcPts val="800"/>
              </a:spcAft>
              <a:buFont typeface="Symbol" panose="05050102010706020507" pitchFamily="18" charset="2"/>
              <a:buNone/>
            </a:pPr>
            <a:r>
              <a:rPr lang="en-AU" sz="1200" dirty="0">
                <a:effectLst/>
                <a:latin typeface="Calibri" panose="020F0502020204030204" pitchFamily="34" charset="0"/>
                <a:ea typeface="Calibri" panose="020F0502020204030204" pitchFamily="34" charset="0"/>
                <a:cs typeface="Times New Roman" panose="02020603050405020304" pitchFamily="18" charset="0"/>
              </a:rPr>
              <a:t>After implementing Care Friends, they are now getting</a:t>
            </a:r>
          </a:p>
          <a:p>
            <a:pPr marL="0" indent="0">
              <a:lnSpc>
                <a:spcPct val="107000"/>
              </a:lnSpc>
              <a:spcAft>
                <a:spcPts val="800"/>
              </a:spcAft>
              <a:buFont typeface="Symbol" panose="05050102010706020507" pitchFamily="18" charset="2"/>
              <a:buNone/>
            </a:pPr>
            <a:r>
              <a:rPr lang="en-AU" sz="1200" dirty="0">
                <a:effectLst/>
                <a:latin typeface="Calibri" panose="020F0502020204030204" pitchFamily="34" charset="0"/>
                <a:ea typeface="Calibri" panose="020F0502020204030204" pitchFamily="34" charset="0"/>
                <a:cs typeface="Times New Roman" panose="02020603050405020304" pitchFamily="18" charset="0"/>
              </a:rPr>
              <a:t># 19% of all starters via referral. </a:t>
            </a:r>
          </a:p>
          <a:p>
            <a:pPr marL="0" indent="0">
              <a:lnSpc>
                <a:spcPct val="107000"/>
              </a:lnSpc>
              <a:spcAft>
                <a:spcPts val="800"/>
              </a:spcAft>
              <a:buFont typeface="Symbol" panose="05050102010706020507" pitchFamily="18" charset="2"/>
              <a:buNone/>
            </a:pPr>
            <a:r>
              <a:rPr lang="en-AU" sz="1200" dirty="0">
                <a:effectLst/>
                <a:latin typeface="Calibri" panose="020F0502020204030204" pitchFamily="34" charset="0"/>
                <a:ea typeface="Calibri" panose="020F0502020204030204" pitchFamily="34" charset="0"/>
                <a:cs typeface="Times New Roman" panose="02020603050405020304" pitchFamily="18" charset="0"/>
              </a:rPr>
              <a:t>#Almost 1 in 3 referred candidates offered a job</a:t>
            </a:r>
          </a:p>
          <a:p>
            <a:pPr marL="0" lvl="0" indent="0">
              <a:lnSpc>
                <a:spcPct val="107000"/>
              </a:lnSpc>
              <a:buFont typeface="Symbol" panose="05050102010706020507" pitchFamily="18" charset="2"/>
              <a:buNone/>
            </a:pPr>
            <a:r>
              <a:rPr lang="en-AU" sz="1200" dirty="0">
                <a:effectLst/>
                <a:latin typeface="Calibri" panose="020F0502020204030204" pitchFamily="34" charset="0"/>
                <a:ea typeface="Calibri" panose="020F0502020204030204" pitchFamily="34" charset="0"/>
                <a:cs typeface="Times New Roman" panose="02020603050405020304" pitchFamily="18" charset="0"/>
              </a:rPr>
              <a:t># Retention – referrals are 50% below normal turnover.</a:t>
            </a:r>
          </a:p>
        </p:txBody>
      </p:sp>
      <p:sp>
        <p:nvSpPr>
          <p:cNvPr id="4" name="Slide Number Placeholder 3"/>
          <p:cNvSpPr>
            <a:spLocks noGrp="1"/>
          </p:cNvSpPr>
          <p:nvPr>
            <p:ph type="sldNum" sz="quarter" idx="5"/>
          </p:nvPr>
        </p:nvSpPr>
        <p:spPr/>
        <p:txBody>
          <a:bodyPr/>
          <a:lstStyle/>
          <a:p>
            <a:fld id="{854CEEEB-4E20-4ED5-A3FB-54F0299B145C}" type="slidenum">
              <a:rPr lang="en-AU" smtClean="0"/>
              <a:t>10</a:t>
            </a:fld>
            <a:endParaRPr lang="en-AU"/>
          </a:p>
        </p:txBody>
      </p:sp>
    </p:spTree>
    <p:extLst>
      <p:ext uri="{BB962C8B-B14F-4D97-AF65-F5344CB8AC3E}">
        <p14:creationId xmlns:p14="http://schemas.microsoft.com/office/powerpoint/2010/main" val="625283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Symbol" panose="05050102010706020507" pitchFamily="18" charset="2"/>
              <a:buNone/>
            </a:pPr>
            <a:r>
              <a:rPr lang="en-AU" sz="1200" dirty="0">
                <a:effectLst/>
                <a:latin typeface="Calibri" panose="020F0502020204030204" pitchFamily="34" charset="0"/>
                <a:ea typeface="Calibri" panose="020F0502020204030204" pitchFamily="34" charset="0"/>
                <a:cs typeface="Times New Roman" panose="02020603050405020304" pitchFamily="18" charset="0"/>
              </a:rPr>
              <a:t>Bolton Clarke is a large provider on the East Coast. </a:t>
            </a:r>
          </a:p>
          <a:p>
            <a:pPr marL="0" lvl="0" indent="0">
              <a:lnSpc>
                <a:spcPct val="107000"/>
              </a:lnSpc>
              <a:buFont typeface="Symbol" panose="05050102010706020507" pitchFamily="18" charset="2"/>
              <a:buNone/>
            </a:pPr>
            <a:r>
              <a:rPr lang="en-AU" sz="1200" dirty="0">
                <a:effectLst/>
                <a:latin typeface="Calibri" panose="020F0502020204030204" pitchFamily="34" charset="0"/>
                <a:ea typeface="Calibri" panose="020F0502020204030204" pitchFamily="34" charset="0"/>
                <a:cs typeface="Times New Roman" panose="02020603050405020304" pitchFamily="18" charset="0"/>
              </a:rPr>
              <a:t>After introducing Care Friends, on average they are now getting </a:t>
            </a:r>
          </a:p>
          <a:p>
            <a:pPr marL="0" lvl="0" indent="0">
              <a:lnSpc>
                <a:spcPct val="107000"/>
              </a:lnSpc>
              <a:buFont typeface="Symbol" panose="05050102010706020507" pitchFamily="18" charset="2"/>
              <a:buNone/>
            </a:pPr>
            <a:r>
              <a:rPr lang="en-AU" sz="1200" dirty="0">
                <a:effectLst/>
                <a:latin typeface="Calibri" panose="020F0502020204030204" pitchFamily="34" charset="0"/>
                <a:ea typeface="Calibri" panose="020F0502020204030204" pitchFamily="34" charset="0"/>
                <a:cs typeface="Times New Roman" panose="02020603050405020304" pitchFamily="18" charset="0"/>
              </a:rPr>
              <a:t>#22 candidate per week and </a:t>
            </a:r>
          </a:p>
          <a:p>
            <a:pPr marL="0" lvl="0" indent="0">
              <a:lnSpc>
                <a:spcPct val="107000"/>
              </a:lnSpc>
              <a:buFont typeface="Symbol" panose="05050102010706020507" pitchFamily="18" charset="2"/>
              <a:buNone/>
            </a:pPr>
            <a:r>
              <a:rPr lang="en-AU" sz="1200" dirty="0">
                <a:effectLst/>
                <a:latin typeface="Calibri" panose="020F0502020204030204" pitchFamily="34" charset="0"/>
                <a:ea typeface="Calibri" panose="020F0502020204030204" pitchFamily="34" charset="0"/>
                <a:cs typeface="Times New Roman" panose="02020603050405020304" pitchFamily="18" charset="0"/>
              </a:rPr>
              <a:t>#1 in 5.7 is hired. </a:t>
            </a:r>
          </a:p>
        </p:txBody>
      </p:sp>
      <p:sp>
        <p:nvSpPr>
          <p:cNvPr id="4" name="Slide Number Placeholder 3"/>
          <p:cNvSpPr>
            <a:spLocks noGrp="1"/>
          </p:cNvSpPr>
          <p:nvPr>
            <p:ph type="sldNum" sz="quarter" idx="5"/>
          </p:nvPr>
        </p:nvSpPr>
        <p:spPr/>
        <p:txBody>
          <a:bodyPr/>
          <a:lstStyle/>
          <a:p>
            <a:fld id="{854CEEEB-4E20-4ED5-A3FB-54F0299B145C}" type="slidenum">
              <a:rPr lang="en-AU" smtClean="0"/>
              <a:t>11</a:t>
            </a:fld>
            <a:endParaRPr lang="en-AU"/>
          </a:p>
        </p:txBody>
      </p:sp>
    </p:spTree>
    <p:extLst>
      <p:ext uri="{BB962C8B-B14F-4D97-AF65-F5344CB8AC3E}">
        <p14:creationId xmlns:p14="http://schemas.microsoft.com/office/powerpoint/2010/main" val="2687554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good employee referral program is not managed solely by you. The following Stakeholders play a role in the success of your employee referral program. </a:t>
            </a:r>
          </a:p>
          <a:p>
            <a:r>
              <a:rPr lang="en-US" dirty="0"/>
              <a:t>Management – walk the talk, promote employee referral.</a:t>
            </a:r>
          </a:p>
          <a:p>
            <a:r>
              <a:rPr lang="en-US" dirty="0"/>
              <a:t>The </a:t>
            </a:r>
            <a:r>
              <a:rPr lang="en-US" b="1" dirty="0"/>
              <a:t>Super User </a:t>
            </a:r>
            <a:r>
              <a:rPr lang="en-US" dirty="0"/>
              <a:t>is the person who is our central contact for Care Friends related things as well as the central contact for the business. They are often the project manager for the launch. They also manage the scheme rules.</a:t>
            </a:r>
          </a:p>
          <a:p>
            <a:endParaRPr lang="en-US" dirty="0"/>
          </a:p>
          <a:p>
            <a:r>
              <a:rPr lang="en-US" dirty="0"/>
              <a:t>The Super User tends to work closely with the </a:t>
            </a:r>
            <a:r>
              <a:rPr lang="en-US" b="1" dirty="0"/>
              <a:t>Launch Manager</a:t>
            </a:r>
            <a:r>
              <a:rPr lang="en-US" dirty="0"/>
              <a:t>. This is often a person from the Marketing/Comms team and responsible for communicating about Care Friends to the business and for the comms on Go-Live day. </a:t>
            </a:r>
          </a:p>
          <a:p>
            <a:endParaRPr lang="en-US" dirty="0"/>
          </a:p>
          <a:p>
            <a:r>
              <a:rPr lang="en-US" dirty="0"/>
              <a:t>Depending on your recruitment model (decentralized or centralized), </a:t>
            </a:r>
            <a:r>
              <a:rPr lang="en-US" b="1" dirty="0"/>
              <a:t>recruiters</a:t>
            </a:r>
            <a:r>
              <a:rPr lang="en-US" dirty="0"/>
              <a:t> </a:t>
            </a:r>
            <a:r>
              <a:rPr lang="en-US" b="1" dirty="0"/>
              <a:t>or site admins </a:t>
            </a:r>
            <a:r>
              <a:rPr lang="en-US" dirty="0"/>
              <a:t>are often responsible for moving candidates through the recruitment process. This now includes moving referrals through the Care Friends portal stages, as this is linked to the heart and soul of the app: the notifications and associated point rewards. Integrations with your ATS are available.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Super User is supported by local </a:t>
            </a:r>
            <a:r>
              <a:rPr lang="en-US" b="1" dirty="0"/>
              <a:t>Care Friends Champions</a:t>
            </a:r>
            <a:r>
              <a:rPr lang="en-US" dirty="0"/>
              <a:t>. These are people who love the app and love to help others use the app. They can be contacted to help navigate the app and help spread the word at site. They are very important as they are the face and voice of Care Friends at site. We are finding that Champions are very important and suggest they be </a:t>
            </a:r>
            <a:r>
              <a:rPr lang="en-US" dirty="0" err="1"/>
              <a:t>incentivised</a:t>
            </a:r>
            <a:r>
              <a:rPr lang="en-US" dirty="0"/>
              <a:t> during the launch to encourage a certain % of sign up at their site.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Your </a:t>
            </a:r>
            <a:r>
              <a:rPr lang="en-US" b="1" dirty="0"/>
              <a:t>Payroll </a:t>
            </a:r>
            <a:r>
              <a:rPr lang="en-US" dirty="0"/>
              <a:t>person or team will need to ‘pay’ payment requests. They can have their own restricted access to the Care Friends portal to do this or be provided with a spreadsheet each pay run. Someone will have to approve the requests in the portal. </a:t>
            </a:r>
          </a:p>
          <a:p>
            <a:endParaRPr lang="en-US" dirty="0"/>
          </a:p>
          <a:p>
            <a:r>
              <a:rPr lang="en-US" b="1" dirty="0"/>
              <a:t>Central HR - </a:t>
            </a:r>
            <a:r>
              <a:rPr lang="en-US" dirty="0"/>
              <a:t>They can be used in various ways but usually </a:t>
            </a:r>
            <a:r>
              <a:rPr lang="en-US" b="0" dirty="0"/>
              <a:t>are</a:t>
            </a:r>
            <a:r>
              <a:rPr lang="en-US" dirty="0"/>
              <a:t> involved often around the ongoing engagement &amp; onboarding piece, </a:t>
            </a:r>
            <a:r>
              <a:rPr lang="en-US" dirty="0" err="1"/>
              <a:t>aswell</a:t>
            </a:r>
            <a:r>
              <a:rPr lang="en-US" dirty="0"/>
              <a:t> as the job offered stage, possibly the retention milestone.</a:t>
            </a:r>
          </a:p>
          <a:p>
            <a:endParaRPr lang="en-US" dirty="0"/>
          </a:p>
          <a:p>
            <a:endParaRPr lang="en-AU" dirty="0"/>
          </a:p>
        </p:txBody>
      </p:sp>
      <p:sp>
        <p:nvSpPr>
          <p:cNvPr id="4" name="Slide Number Placeholder 3"/>
          <p:cNvSpPr>
            <a:spLocks noGrp="1"/>
          </p:cNvSpPr>
          <p:nvPr>
            <p:ph type="sldNum" sz="quarter" idx="5"/>
          </p:nvPr>
        </p:nvSpPr>
        <p:spPr/>
        <p:txBody>
          <a:bodyPr/>
          <a:lstStyle/>
          <a:p>
            <a:fld id="{854CEEEB-4E20-4ED5-A3FB-54F0299B145C}" type="slidenum">
              <a:rPr lang="en-AU" smtClean="0"/>
              <a:t>12</a:t>
            </a:fld>
            <a:endParaRPr lang="en-AU"/>
          </a:p>
        </p:txBody>
      </p:sp>
    </p:spTree>
    <p:extLst>
      <p:ext uri="{BB962C8B-B14F-4D97-AF65-F5344CB8AC3E}">
        <p14:creationId xmlns:p14="http://schemas.microsoft.com/office/powerpoint/2010/main" val="472105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parts to Care Friends. </a:t>
            </a:r>
          </a:p>
          <a:p>
            <a:endParaRPr lang="en-US" dirty="0"/>
          </a:p>
          <a:p>
            <a:r>
              <a:rPr lang="en-US" dirty="0"/>
              <a:t>Firstly, the recruiter portal is where the processing takes place, where jobs are posted and the referral candidates progress is kept up to date, and that automatically sends progress updates to the referring employee. If you integrate Care Friends with your ATS the 2 platforms talk to each other, and these processes are automated.  The portal is also where the scheme rules are kept as well as your data and analytics.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second part is the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#employee app. This where employees can easily share job vacancies, they see their referrals’ progress through your recruitment stages and can view their referral rewards and choose to claim their rewards. The app can be branded with your </a:t>
            </a:r>
            <a:r>
              <a:rPr lang="en-US" dirty="0" err="1"/>
              <a:t>organisation’s</a:t>
            </a:r>
            <a:r>
              <a:rPr lang="en-US" dirty="0"/>
              <a:t> </a:t>
            </a:r>
            <a:r>
              <a:rPr lang="en-US" dirty="0" err="1"/>
              <a:t>colours</a:t>
            </a:r>
            <a:r>
              <a:rPr lang="en-US" dirty="0"/>
              <a:t> to keep your marketing department happy as well.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854CEEEB-4E20-4ED5-A3FB-54F0299B145C}" type="slidenum">
              <a:rPr lang="en-AU" smtClean="0"/>
              <a:t>13</a:t>
            </a:fld>
            <a:endParaRPr lang="en-AU"/>
          </a:p>
        </p:txBody>
      </p:sp>
    </p:spTree>
    <p:extLst>
      <p:ext uri="{BB962C8B-B14F-4D97-AF65-F5344CB8AC3E}">
        <p14:creationId xmlns:p14="http://schemas.microsoft.com/office/powerpoint/2010/main" val="2191156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Care Friends turbocharges employee referral firstly </a:t>
            </a:r>
          </a:p>
          <a:p>
            <a:r>
              <a:rPr lang="en-US" dirty="0"/>
              <a:t>#because it is easier to manage and uses automations. So when you post a job, all app users get a notification on their phone to alert them. When someone puts in an expressions of interest form for a certain job, the associated recruiter is automatically notified via email.</a:t>
            </a:r>
          </a:p>
          <a:p>
            <a:r>
              <a:rPr lang="en-US" dirty="0"/>
              <a:t>When a candidates moves through the recruitment stages, and you update their progress in the Care Friends portal, the referring employee is automatically notified of this progress and awarded points.</a:t>
            </a:r>
          </a:p>
          <a:p>
            <a:r>
              <a:rPr lang="en-US" dirty="0"/>
              <a:t>The Care Friends portal keeps track of all the referrals and the reporting helps you measure your success</a:t>
            </a:r>
          </a:p>
          <a:p>
            <a:endParaRPr lang="en-US" dirty="0"/>
          </a:p>
          <a:p>
            <a:r>
              <a:rPr lang="en-US" dirty="0"/>
              <a:t>Lastly, the portal can also be used to send notifications to employees via the app and for bonus points.</a:t>
            </a:r>
          </a:p>
          <a:p>
            <a:endParaRPr lang="en-US" dirty="0"/>
          </a:p>
          <a:p>
            <a:r>
              <a:rPr lang="en-AU" dirty="0"/>
              <a:t>#The second reason why Care Friends turbocharges employee referral is because it is rewarding and fun for employees to refer their friends. So instead of one large pay-out when a referral start the job or makes it past probation, the employee is getting increasingly larger rewards as their referral makes it further into the recruitment process. This promotes employees to refer quality candidates. One point equals one dollar. </a:t>
            </a:r>
          </a:p>
          <a:p>
            <a:endParaRPr lang="en-AU" dirty="0"/>
          </a:p>
          <a:p>
            <a:r>
              <a:rPr lang="en-AU" dirty="0"/>
              <a:t>The app itself is fun and easy to use and uses gamification elements to keep staff engaged. </a:t>
            </a:r>
          </a:p>
        </p:txBody>
      </p:sp>
      <p:sp>
        <p:nvSpPr>
          <p:cNvPr id="4" name="Slide Number Placeholder 3"/>
          <p:cNvSpPr>
            <a:spLocks noGrp="1"/>
          </p:cNvSpPr>
          <p:nvPr>
            <p:ph type="sldNum" sz="quarter" idx="5"/>
          </p:nvPr>
        </p:nvSpPr>
        <p:spPr/>
        <p:txBody>
          <a:bodyPr/>
          <a:lstStyle/>
          <a:p>
            <a:fld id="{854CEEEB-4E20-4ED5-A3FB-54F0299B145C}" type="slidenum">
              <a:rPr lang="en-AU" smtClean="0"/>
              <a:t>14</a:t>
            </a:fld>
            <a:endParaRPr lang="en-AU"/>
          </a:p>
        </p:txBody>
      </p:sp>
    </p:spTree>
    <p:extLst>
      <p:ext uri="{BB962C8B-B14F-4D97-AF65-F5344CB8AC3E}">
        <p14:creationId xmlns:p14="http://schemas.microsoft.com/office/powerpoint/2010/main" val="17216800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some of your key scheme rules. The full rules can be found in the app or from within the portal.</a:t>
            </a:r>
            <a:endParaRPr lang="en-AU" dirty="0"/>
          </a:p>
        </p:txBody>
      </p:sp>
      <p:sp>
        <p:nvSpPr>
          <p:cNvPr id="4" name="Slide Number Placeholder 3"/>
          <p:cNvSpPr>
            <a:spLocks noGrp="1"/>
          </p:cNvSpPr>
          <p:nvPr>
            <p:ph type="sldNum" sz="quarter" idx="5"/>
          </p:nvPr>
        </p:nvSpPr>
        <p:spPr/>
        <p:txBody>
          <a:bodyPr/>
          <a:lstStyle/>
          <a:p>
            <a:fld id="{854CEEEB-4E20-4ED5-A3FB-54F0299B145C}" type="slidenum">
              <a:rPr lang="en-AU" smtClean="0"/>
              <a:t>15</a:t>
            </a:fld>
            <a:endParaRPr lang="en-AU"/>
          </a:p>
        </p:txBody>
      </p:sp>
    </p:spTree>
    <p:extLst>
      <p:ext uri="{BB962C8B-B14F-4D97-AF65-F5344CB8AC3E}">
        <p14:creationId xmlns:p14="http://schemas.microsoft.com/office/powerpoint/2010/main" val="355136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Payment rules</a:t>
            </a:r>
            <a:endParaRPr lang="en-AU" dirty="0"/>
          </a:p>
        </p:txBody>
      </p:sp>
      <p:sp>
        <p:nvSpPr>
          <p:cNvPr id="4" name="Slide Number Placeholder 3"/>
          <p:cNvSpPr>
            <a:spLocks noGrp="1"/>
          </p:cNvSpPr>
          <p:nvPr>
            <p:ph type="sldNum" sz="quarter" idx="5"/>
          </p:nvPr>
        </p:nvSpPr>
        <p:spPr/>
        <p:txBody>
          <a:bodyPr/>
          <a:lstStyle/>
          <a:p>
            <a:fld id="{854CEEEB-4E20-4ED5-A3FB-54F0299B145C}" type="slidenum">
              <a:rPr lang="en-AU" smtClean="0"/>
              <a:t>16</a:t>
            </a:fld>
            <a:endParaRPr lang="en-AU"/>
          </a:p>
        </p:txBody>
      </p:sp>
    </p:spTree>
    <p:extLst>
      <p:ext uri="{BB962C8B-B14F-4D97-AF65-F5344CB8AC3E}">
        <p14:creationId xmlns:p14="http://schemas.microsoft.com/office/powerpoint/2010/main" val="3184876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we start the portal training, I want to take you through some important tasks. These tasks are the same as what you would normally do in your recruitment process. The bold tasks are where automatic notifications go out to staff and points are allocated if relevant.</a:t>
            </a:r>
          </a:p>
          <a:p>
            <a:endParaRPr lang="en-GB" dirty="0"/>
          </a:p>
          <a:p>
            <a:r>
              <a:rPr lang="en-GB" dirty="0"/>
              <a:t>The first task is to post vacancies. You can choose to pre-create templates for your most-used roles and then activate and deactivate them, or copy/create a new job for each vacancy. </a:t>
            </a:r>
          </a:p>
          <a:p>
            <a:r>
              <a:rPr lang="en-GB" dirty="0"/>
              <a:t>Once the job is posted, your employees will share these with their network. When someone expresses their interest, the responsible recruiter attached to that job will be notified via email. So if you decide to use template jobs, make sure that the correct recruiter is attached to it.</a:t>
            </a:r>
          </a:p>
          <a:p>
            <a:r>
              <a:rPr lang="en-GB" dirty="0"/>
              <a:t>Referrals are a bit different than your normal job applicants that you get via online job boards. They are different because your employees will often already have spoken with their friend about the job. Plus they wouldn’t refer someone if they didn’t think that they would make a good employee. As such, the quality of referred candidates is higher than what you get from online job boards and this is a reason to follow up on an expression of interest as soon as possible. We recommend the same day. The sooner the better.</a:t>
            </a:r>
            <a:r>
              <a:rPr lang="en-AU" dirty="0"/>
              <a:t> </a:t>
            </a:r>
          </a:p>
          <a:p>
            <a:r>
              <a:rPr lang="en-AU" dirty="0"/>
              <a:t>By the way, when an employee refers a job to a friend and that friend expresses interest, the employee is automatically notified and gets their next set of referral points. You don’t have to do anything there.</a:t>
            </a:r>
          </a:p>
          <a:p>
            <a:r>
              <a:rPr lang="en-AU" dirty="0"/>
              <a:t>However, as you’re progressing the referral through your recruitment stages, it IS important to update Care Friends as well. I will show you this once we hop into the portal, but there are two key stages that are super important to update: the first one is the outcome of the first interview. Regardless of the outcome, the employee will be notified once you update the status, however they will also receive the next lot of referral points if the interview was successful. The next important one is if the referral started work. You will have to liaise with the hiring manager as this step needs to be updated close to the referral’s first day on the job. This also notifies the employee and allocates a bigger lot of referral points. Because the employee is notified that their referred friend started work, it reminds them and often they will check in with their friend to see how things went. That automatically helps to improve retention!</a:t>
            </a:r>
          </a:p>
          <a:p>
            <a:r>
              <a:rPr lang="en-AU" dirty="0"/>
              <a:t>Lastly, there is the retention milestone. For your company this is set at XX months. The responsible recruiter will get an email asking if this retention milestone has been met and reminds you to update the Care Friends portal. A notification is sent to the referring employee and the last lot of points allocated. </a:t>
            </a:r>
            <a:endParaRPr lang="en-GB" dirty="0"/>
          </a:p>
        </p:txBody>
      </p:sp>
      <p:sp>
        <p:nvSpPr>
          <p:cNvPr id="4" name="Slide Number Placeholder 3"/>
          <p:cNvSpPr>
            <a:spLocks noGrp="1"/>
          </p:cNvSpPr>
          <p:nvPr>
            <p:ph type="sldNum" sz="quarter" idx="5"/>
          </p:nvPr>
        </p:nvSpPr>
        <p:spPr/>
        <p:txBody>
          <a:bodyPr/>
          <a:lstStyle/>
          <a:p>
            <a:fld id="{854CEEEB-4E20-4ED5-A3FB-54F0299B145C}" type="slidenum">
              <a:rPr lang="en-AU" smtClean="0"/>
              <a:t>17</a:t>
            </a:fld>
            <a:endParaRPr lang="en-AU"/>
          </a:p>
        </p:txBody>
      </p:sp>
    </p:spTree>
    <p:extLst>
      <p:ext uri="{BB962C8B-B14F-4D97-AF65-F5344CB8AC3E}">
        <p14:creationId xmlns:p14="http://schemas.microsoft.com/office/powerpoint/2010/main" val="10019572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AU" sz="1200" dirty="0">
                <a:latin typeface="Abadi Extra Light" panose="020B0204020104020204" pitchFamily="34" charset="0"/>
              </a:rPr>
              <a:t>A text message invitation will be sent to personal mobile phones to download the app around 9.30am</a:t>
            </a:r>
          </a:p>
          <a:p>
            <a:pPr marL="285750" indent="-285750">
              <a:buFont typeface="Arial" panose="020B0604020202020204" pitchFamily="34" charset="0"/>
              <a:buChar char="•"/>
            </a:pPr>
            <a:r>
              <a:rPr lang="en-AU" sz="1200" dirty="0">
                <a:latin typeface="Abadi Extra Light" panose="020B0204020104020204" pitchFamily="34" charset="0"/>
              </a:rPr>
              <a:t>Morning Tea (preferably)</a:t>
            </a:r>
          </a:p>
          <a:p>
            <a:pPr marL="285750" indent="-285750">
              <a:buFont typeface="Arial" panose="020B0604020202020204" pitchFamily="34" charset="0"/>
              <a:buChar char="•"/>
            </a:pPr>
            <a:r>
              <a:rPr lang="en-AU" sz="1200" dirty="0">
                <a:latin typeface="Abadi Extra Light" panose="020B0204020104020204" pitchFamily="34" charset="0"/>
              </a:rPr>
              <a:t>Champion Introduction -  wear lanyards</a:t>
            </a:r>
          </a:p>
          <a:p>
            <a:pPr marL="285750" indent="-285750">
              <a:buFont typeface="Arial" panose="020B0604020202020204" pitchFamily="34" charset="0"/>
              <a:buChar char="•"/>
            </a:pPr>
            <a:r>
              <a:rPr lang="en-AU" sz="1200" dirty="0">
                <a:latin typeface="Abadi Extra Light" panose="020B0204020104020204" pitchFamily="34" charset="0"/>
              </a:rPr>
              <a:t>Encourage staff to download the app then and there!</a:t>
            </a:r>
          </a:p>
          <a:p>
            <a:endParaRPr lang="en-AU" dirty="0"/>
          </a:p>
        </p:txBody>
      </p:sp>
      <p:sp>
        <p:nvSpPr>
          <p:cNvPr id="4" name="Slide Number Placeholder 3"/>
          <p:cNvSpPr>
            <a:spLocks noGrp="1"/>
          </p:cNvSpPr>
          <p:nvPr>
            <p:ph type="sldNum" sz="quarter" idx="5"/>
          </p:nvPr>
        </p:nvSpPr>
        <p:spPr/>
        <p:txBody>
          <a:bodyPr/>
          <a:lstStyle/>
          <a:p>
            <a:fld id="{854CEEEB-4E20-4ED5-A3FB-54F0299B145C}" type="slidenum">
              <a:rPr lang="en-AU" smtClean="0"/>
              <a:t>19</a:t>
            </a:fld>
            <a:endParaRPr lang="en-AU"/>
          </a:p>
        </p:txBody>
      </p:sp>
    </p:spTree>
    <p:extLst>
      <p:ext uri="{BB962C8B-B14F-4D97-AF65-F5344CB8AC3E}">
        <p14:creationId xmlns:p14="http://schemas.microsoft.com/office/powerpoint/2010/main" val="21057105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54CEEEB-4E20-4ED5-A3FB-54F0299B145C}" type="slidenum">
              <a:rPr lang="en-AU" smtClean="0"/>
              <a:t>20</a:t>
            </a:fld>
            <a:endParaRPr lang="en-AU"/>
          </a:p>
        </p:txBody>
      </p:sp>
    </p:spTree>
    <p:extLst>
      <p:ext uri="{BB962C8B-B14F-4D97-AF65-F5344CB8AC3E}">
        <p14:creationId xmlns:p14="http://schemas.microsoft.com/office/powerpoint/2010/main" val="258807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100" dirty="0"/>
          </a:p>
        </p:txBody>
      </p:sp>
      <p:sp>
        <p:nvSpPr>
          <p:cNvPr id="4" name="Slide Number Placeholder 3"/>
          <p:cNvSpPr>
            <a:spLocks noGrp="1"/>
          </p:cNvSpPr>
          <p:nvPr>
            <p:ph type="sldNum" sz="quarter" idx="5"/>
          </p:nvPr>
        </p:nvSpPr>
        <p:spPr/>
        <p:txBody>
          <a:bodyPr/>
          <a:lstStyle/>
          <a:p>
            <a:fld id="{854CEEEB-4E20-4ED5-A3FB-54F0299B145C}" type="slidenum">
              <a:rPr lang="en-AU" smtClean="0"/>
              <a:t>2</a:t>
            </a:fld>
            <a:endParaRPr lang="en-AU"/>
          </a:p>
        </p:txBody>
      </p:sp>
    </p:spTree>
    <p:extLst>
      <p:ext uri="{BB962C8B-B14F-4D97-AF65-F5344CB8AC3E}">
        <p14:creationId xmlns:p14="http://schemas.microsoft.com/office/powerpoint/2010/main" val="2351465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pretty clear that our sector is struggling finding the staff it needs. </a:t>
            </a:r>
          </a:p>
          <a:p>
            <a:r>
              <a:rPr lang="en-US" dirty="0"/>
              <a:t>[click]</a:t>
            </a:r>
          </a:p>
        </p:txBody>
      </p:sp>
      <p:sp>
        <p:nvSpPr>
          <p:cNvPr id="4" name="Slide Number Placeholder 3"/>
          <p:cNvSpPr>
            <a:spLocks noGrp="1"/>
          </p:cNvSpPr>
          <p:nvPr>
            <p:ph type="sldNum" sz="quarter" idx="5"/>
          </p:nvPr>
        </p:nvSpPr>
        <p:spPr/>
        <p:txBody>
          <a:bodyPr/>
          <a:lstStyle/>
          <a:p>
            <a:fld id="{854CEEEB-4E20-4ED5-A3FB-54F0299B145C}" type="slidenum">
              <a:rPr lang="en-AU" smtClean="0"/>
              <a:t>3</a:t>
            </a:fld>
            <a:endParaRPr lang="en-AU"/>
          </a:p>
        </p:txBody>
      </p:sp>
    </p:spTree>
    <p:extLst>
      <p:ext uri="{BB962C8B-B14F-4D97-AF65-F5344CB8AC3E}">
        <p14:creationId xmlns:p14="http://schemas.microsoft.com/office/powerpoint/2010/main" val="3130017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becoming harder to find job applicants. This graph shows you that the number of job applicants on Seek for aged care roles and disability support roles has been steadily declining since February 2020. Yet, as you would know, there is an increasing need for more staff across the board.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it’s not just online job boards. Other sources of staff are also drying up. </a:t>
            </a:r>
            <a:endParaRPr lang="en-AU" dirty="0"/>
          </a:p>
        </p:txBody>
      </p:sp>
      <p:sp>
        <p:nvSpPr>
          <p:cNvPr id="4" name="Slide Number Placeholder 3"/>
          <p:cNvSpPr>
            <a:spLocks noGrp="1"/>
          </p:cNvSpPr>
          <p:nvPr>
            <p:ph type="sldNum" sz="quarter" idx="5"/>
          </p:nvPr>
        </p:nvSpPr>
        <p:spPr/>
        <p:txBody>
          <a:bodyPr/>
          <a:lstStyle/>
          <a:p>
            <a:fld id="{854CEEEB-4E20-4ED5-A3FB-54F0299B145C}" type="slidenum">
              <a:rPr lang="en-AU" smtClean="0"/>
              <a:t>4</a:t>
            </a:fld>
            <a:endParaRPr lang="en-AU"/>
          </a:p>
        </p:txBody>
      </p:sp>
    </p:spTree>
    <p:extLst>
      <p:ext uri="{BB962C8B-B14F-4D97-AF65-F5344CB8AC3E}">
        <p14:creationId xmlns:p14="http://schemas.microsoft.com/office/powerpoint/2010/main" val="2571167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 visa holder channel and the active job seeker market are not delivering at the moment, the only other option is the passive market– those people who are not actively looking for a job but will respond to a prompt.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 federal government has spent millions on awareness campaigns such as the “a life changing life”, as well as ongoing initiatives, such as traineeships or Building the Local Care Workforce programmes attempting to activate passive job seekers.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u="none" dirty="0"/>
              <a:t>#Employee referral is more direct method of prompting, it is a 1 to 1 approach to recruitment. </a:t>
            </a:r>
            <a:endParaRPr lang="en-AU" dirty="0"/>
          </a:p>
        </p:txBody>
      </p:sp>
      <p:sp>
        <p:nvSpPr>
          <p:cNvPr id="4" name="Slide Number Placeholder 3"/>
          <p:cNvSpPr>
            <a:spLocks noGrp="1"/>
          </p:cNvSpPr>
          <p:nvPr>
            <p:ph type="sldNum" sz="quarter" idx="5"/>
          </p:nvPr>
        </p:nvSpPr>
        <p:spPr/>
        <p:txBody>
          <a:bodyPr/>
          <a:lstStyle/>
          <a:p>
            <a:fld id="{854CEEEB-4E20-4ED5-A3FB-54F0299B145C}" type="slidenum">
              <a:rPr lang="en-AU" smtClean="0"/>
              <a:t>5</a:t>
            </a:fld>
            <a:endParaRPr lang="en-AU"/>
          </a:p>
        </p:txBody>
      </p:sp>
    </p:spTree>
    <p:extLst>
      <p:ext uri="{BB962C8B-B14F-4D97-AF65-F5344CB8AC3E}">
        <p14:creationId xmlns:p14="http://schemas.microsoft.com/office/powerpoint/2010/main" val="3346291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u="none" dirty="0"/>
              <a:t>Recent research by Hesta shows that up to 63% of current aged care employees would recommend working for their employer to their family or friends. That is 6 out of 10 people in your organisation! So an employee referral program would make sense. </a:t>
            </a:r>
          </a:p>
        </p:txBody>
      </p:sp>
      <p:sp>
        <p:nvSpPr>
          <p:cNvPr id="4" name="Slide Number Placeholder 3"/>
          <p:cNvSpPr>
            <a:spLocks noGrp="1"/>
          </p:cNvSpPr>
          <p:nvPr>
            <p:ph type="sldNum" sz="quarter" idx="5"/>
          </p:nvPr>
        </p:nvSpPr>
        <p:spPr/>
        <p:txBody>
          <a:bodyPr/>
          <a:lstStyle/>
          <a:p>
            <a:fld id="{854CEEEB-4E20-4ED5-A3FB-54F0299B145C}" type="slidenum">
              <a:rPr lang="en-AU" smtClean="0"/>
              <a:t>6</a:t>
            </a:fld>
            <a:endParaRPr lang="en-AU"/>
          </a:p>
        </p:txBody>
      </p:sp>
    </p:spTree>
    <p:extLst>
      <p:ext uri="{BB962C8B-B14F-4D97-AF65-F5344CB8AC3E}">
        <p14:creationId xmlns:p14="http://schemas.microsoft.com/office/powerpoint/2010/main" val="3608178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traditional and paper-based employee referral programs are often </a:t>
            </a:r>
          </a:p>
          <a:p>
            <a:r>
              <a:rPr lang="en-US" dirty="0"/>
              <a:t>#difficult to manage</a:t>
            </a:r>
          </a:p>
          <a:p>
            <a:r>
              <a:rPr lang="en-US" dirty="0"/>
              <a:t>hard to keep top of mind with staff</a:t>
            </a:r>
          </a:p>
          <a:p>
            <a:r>
              <a:rPr lang="en-US" dirty="0"/>
              <a:t>And don’t provide a lot of candidates</a:t>
            </a:r>
          </a:p>
        </p:txBody>
      </p:sp>
      <p:sp>
        <p:nvSpPr>
          <p:cNvPr id="4" name="Slide Number Placeholder 3"/>
          <p:cNvSpPr>
            <a:spLocks noGrp="1"/>
          </p:cNvSpPr>
          <p:nvPr>
            <p:ph type="sldNum" sz="quarter" idx="5"/>
          </p:nvPr>
        </p:nvSpPr>
        <p:spPr/>
        <p:txBody>
          <a:bodyPr/>
          <a:lstStyle/>
          <a:p>
            <a:fld id="{854CEEEB-4E20-4ED5-A3FB-54F0299B145C}" type="slidenum">
              <a:rPr lang="en-AU" smtClean="0"/>
              <a:t>7</a:t>
            </a:fld>
            <a:endParaRPr lang="en-AU"/>
          </a:p>
        </p:txBody>
      </p:sp>
    </p:spTree>
    <p:extLst>
      <p:ext uri="{BB962C8B-B14F-4D97-AF65-F5344CB8AC3E}">
        <p14:creationId xmlns:p14="http://schemas.microsoft.com/office/powerpoint/2010/main" val="2727618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That’s why your organisation has chosen to use Care Friends to manage your employee referral policy. </a:t>
            </a:r>
          </a:p>
          <a:p>
            <a:r>
              <a:rPr lang="en-AU" dirty="0"/>
              <a:t>Let’s have a look at what Care Friends is. </a:t>
            </a:r>
          </a:p>
          <a:p>
            <a:endParaRPr lang="en-AU" dirty="0"/>
          </a:p>
          <a:p>
            <a:r>
              <a:rPr lang="en-AU" dirty="0"/>
              <a:t>https://vimeo.com/685265126 (sound on)</a:t>
            </a:r>
          </a:p>
        </p:txBody>
      </p:sp>
      <p:sp>
        <p:nvSpPr>
          <p:cNvPr id="4" name="Slide Number Placeholder 3"/>
          <p:cNvSpPr>
            <a:spLocks noGrp="1"/>
          </p:cNvSpPr>
          <p:nvPr>
            <p:ph type="sldNum" sz="quarter" idx="5"/>
          </p:nvPr>
        </p:nvSpPr>
        <p:spPr/>
        <p:txBody>
          <a:bodyPr/>
          <a:lstStyle/>
          <a:p>
            <a:fld id="{854CEEEB-4E20-4ED5-A3FB-54F0299B145C}" type="slidenum">
              <a:rPr lang="en-AU" smtClean="0"/>
              <a:t>8</a:t>
            </a:fld>
            <a:endParaRPr lang="en-AU"/>
          </a:p>
        </p:txBody>
      </p:sp>
    </p:spTree>
    <p:extLst>
      <p:ext uri="{BB962C8B-B14F-4D97-AF65-F5344CB8AC3E}">
        <p14:creationId xmlns:p14="http://schemas.microsoft.com/office/powerpoint/2010/main" val="1664408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managed well, Care Friends will open up that employee referral pipeline giving you access to local, good quality candidates who are often passive and hard to reach. Opening this sourcing channel up for you will bring you a nice trickle of candidates who have already been pre-vetted by your employees and will be of better tenure- saving you time on sourcing and retention. It is well worth making this work. Results from other clients are as follows:</a:t>
            </a:r>
          </a:p>
          <a:p>
            <a:endParaRPr lang="en-GB" dirty="0"/>
          </a:p>
          <a:p>
            <a:endParaRPr lang="en-AU" dirty="0"/>
          </a:p>
        </p:txBody>
      </p:sp>
      <p:sp>
        <p:nvSpPr>
          <p:cNvPr id="4" name="Slide Number Placeholder 3"/>
          <p:cNvSpPr>
            <a:spLocks noGrp="1"/>
          </p:cNvSpPr>
          <p:nvPr>
            <p:ph type="sldNum" sz="quarter" idx="5"/>
          </p:nvPr>
        </p:nvSpPr>
        <p:spPr/>
        <p:txBody>
          <a:bodyPr/>
          <a:lstStyle/>
          <a:p>
            <a:fld id="{854CEEEB-4E20-4ED5-A3FB-54F0299B145C}" type="slidenum">
              <a:rPr lang="en-AU" smtClean="0"/>
              <a:t>9</a:t>
            </a:fld>
            <a:endParaRPr lang="en-AU"/>
          </a:p>
        </p:txBody>
      </p:sp>
    </p:spTree>
    <p:extLst>
      <p:ext uri="{BB962C8B-B14F-4D97-AF65-F5344CB8AC3E}">
        <p14:creationId xmlns:p14="http://schemas.microsoft.com/office/powerpoint/2010/main" val="2870680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0067-D10B-4CC5-B8AE-97BCB1AE516E}"/>
              </a:ext>
            </a:extLst>
          </p:cNvPr>
          <p:cNvSpPr>
            <a:spLocks noGrp="1"/>
          </p:cNvSpPr>
          <p:nvPr>
            <p:ph type="ctrTitle"/>
          </p:nvPr>
        </p:nvSpPr>
        <p:spPr>
          <a:xfrm>
            <a:off x="1065320" y="944335"/>
            <a:ext cx="10076156" cy="2402072"/>
          </a:xfrm>
        </p:spPr>
        <p:txBody>
          <a:bodyPr anchor="b"/>
          <a:lstStyle>
            <a:lvl1pPr algn="l">
              <a:defRPr sz="6000">
                <a:solidFill>
                  <a:schemeClr val="bg1"/>
                </a:solidFill>
                <a:latin typeface="Abadi" panose="020B0604020104020204" pitchFamily="34" charset="0"/>
              </a:defRPr>
            </a:lvl1pPr>
          </a:lstStyle>
          <a:p>
            <a:r>
              <a:rPr lang="en-US"/>
              <a:t>Click to edit Master title style</a:t>
            </a:r>
            <a:endParaRPr lang="en-AU"/>
          </a:p>
        </p:txBody>
      </p:sp>
      <p:pic>
        <p:nvPicPr>
          <p:cNvPr id="4" name="Picture 3">
            <a:extLst>
              <a:ext uri="{FF2B5EF4-FFF2-40B4-BE49-F238E27FC236}">
                <a16:creationId xmlns:a16="http://schemas.microsoft.com/office/drawing/2014/main" id="{D9E1D36D-2C82-DA85-6511-1B783FB698B1}"/>
              </a:ext>
            </a:extLst>
          </p:cNvPr>
          <p:cNvPicPr>
            <a:picLocks noChangeAspect="1"/>
          </p:cNvPicPr>
          <p:nvPr userDrawn="1"/>
        </p:nvPicPr>
        <p:blipFill rotWithShape="1">
          <a:blip r:embed="rId2"/>
          <a:srcRect l="1606" t="43175" r="2043" b="1"/>
          <a:stretch/>
        </p:blipFill>
        <p:spPr>
          <a:xfrm>
            <a:off x="0" y="0"/>
            <a:ext cx="12192000" cy="4639634"/>
          </a:xfrm>
          <a:prstGeom prst="rect">
            <a:avLst/>
          </a:prstGeom>
        </p:spPr>
      </p:pic>
      <p:pic>
        <p:nvPicPr>
          <p:cNvPr id="5" name="Picture 4">
            <a:extLst>
              <a:ext uri="{FF2B5EF4-FFF2-40B4-BE49-F238E27FC236}">
                <a16:creationId xmlns:a16="http://schemas.microsoft.com/office/drawing/2014/main" id="{CABEE24D-44BC-38D0-FD22-DB190CDDAC1A}"/>
              </a:ext>
            </a:extLst>
          </p:cNvPr>
          <p:cNvPicPr>
            <a:picLocks noChangeAspect="1"/>
          </p:cNvPicPr>
          <p:nvPr userDrawn="1"/>
        </p:nvPicPr>
        <p:blipFill rotWithShape="1">
          <a:blip r:embed="rId3"/>
          <a:srcRect l="4720" t="74274" r="61095" b="3944"/>
          <a:stretch/>
        </p:blipFill>
        <p:spPr>
          <a:xfrm flipV="1">
            <a:off x="7501243" y="2281966"/>
            <a:ext cx="3640233" cy="2459256"/>
          </a:xfrm>
          <a:prstGeom prst="rect">
            <a:avLst/>
          </a:prstGeom>
        </p:spPr>
      </p:pic>
    </p:spTree>
    <p:extLst>
      <p:ext uri="{BB962C8B-B14F-4D97-AF65-F5344CB8AC3E}">
        <p14:creationId xmlns:p14="http://schemas.microsoft.com/office/powerpoint/2010/main" val="1767563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Teardrop 11">
            <a:extLst>
              <a:ext uri="{FF2B5EF4-FFF2-40B4-BE49-F238E27FC236}">
                <a16:creationId xmlns:a16="http://schemas.microsoft.com/office/drawing/2014/main" id="{C8E0F0E0-8748-4150-B72A-A72D14CB4C10}"/>
              </a:ext>
            </a:extLst>
          </p:cNvPr>
          <p:cNvSpPr/>
          <p:nvPr userDrawn="1"/>
        </p:nvSpPr>
        <p:spPr>
          <a:xfrm rot="10800000" flipH="1">
            <a:off x="182584" y="-170133"/>
            <a:ext cx="1686757" cy="1624613"/>
          </a:xfrm>
          <a:prstGeom prst="teardrop">
            <a:avLst>
              <a:gd name="adj" fmla="val 40956"/>
            </a:avLst>
          </a:prstGeom>
          <a:solidFill>
            <a:srgbClr val="EF5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Content Placeholder 2">
            <a:extLst>
              <a:ext uri="{FF2B5EF4-FFF2-40B4-BE49-F238E27FC236}">
                <a16:creationId xmlns:a16="http://schemas.microsoft.com/office/drawing/2014/main" id="{02551E18-2F47-48DC-9304-6CA2D61D86AC}"/>
              </a:ext>
            </a:extLst>
          </p:cNvPr>
          <p:cNvSpPr>
            <a:spLocks noGrp="1"/>
          </p:cNvSpPr>
          <p:nvPr>
            <p:ph idx="1"/>
          </p:nvPr>
        </p:nvSpPr>
        <p:spPr/>
        <p:txBody>
          <a:bodyPr/>
          <a:lstStyle>
            <a:lvl1pPr marL="0" indent="0">
              <a:lnSpc>
                <a:spcPct val="100000"/>
              </a:lnSpc>
              <a:buNone/>
              <a:defRPr>
                <a:solidFill>
                  <a:schemeClr val="tx1"/>
                </a:solidFill>
                <a:latin typeface="Abadi Extra Light" panose="020B0204020104020204" pitchFamily="34" charset="0"/>
              </a:defRPr>
            </a:lvl1pPr>
            <a:lvl2pPr>
              <a:lnSpc>
                <a:spcPct val="100000"/>
              </a:lnSpc>
              <a:defRPr>
                <a:latin typeface="Abadi Extra Light" panose="020B0204020104020204" pitchFamily="34" charset="0"/>
              </a:defRPr>
            </a:lvl2pPr>
            <a:lvl3pPr>
              <a:lnSpc>
                <a:spcPct val="100000"/>
              </a:lnSpc>
              <a:defRPr>
                <a:latin typeface="Abadi Extra Light" panose="020B0204020104020204" pitchFamily="34" charset="0"/>
              </a:defRPr>
            </a:lvl3pPr>
            <a:lvl4pPr>
              <a:lnSpc>
                <a:spcPct val="100000"/>
              </a:lnSpc>
              <a:defRPr>
                <a:latin typeface="Abadi Extra Light" panose="020B0204020104020204" pitchFamily="34" charset="0"/>
              </a:defRPr>
            </a:lvl4pPr>
            <a:lvl5pPr>
              <a:lnSpc>
                <a:spcPct val="100000"/>
              </a:lnSpc>
              <a:defRPr>
                <a:latin typeface="Abadi Extra Light" panose="020B02040201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a:extLst>
              <a:ext uri="{FF2B5EF4-FFF2-40B4-BE49-F238E27FC236}">
                <a16:creationId xmlns:a16="http://schemas.microsoft.com/office/drawing/2014/main" id="{C9391175-C237-4482-A178-5B6E6850F3E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FE7A62B-F30B-4155-B3F7-55DA5702FDCD}"/>
              </a:ext>
            </a:extLst>
          </p:cNvPr>
          <p:cNvSpPr>
            <a:spLocks noGrp="1"/>
          </p:cNvSpPr>
          <p:nvPr>
            <p:ph type="sldNum" sz="quarter" idx="12"/>
          </p:nvPr>
        </p:nvSpPr>
        <p:spPr/>
        <p:txBody>
          <a:bodyPr/>
          <a:lstStyle/>
          <a:p>
            <a:fld id="{1FE6E03B-90F3-48B4-B319-7E14659B854B}" type="slidenum">
              <a:rPr lang="en-AU" smtClean="0"/>
              <a:t>‹#›</a:t>
            </a:fld>
            <a:endParaRPr lang="en-AU"/>
          </a:p>
        </p:txBody>
      </p:sp>
      <p:sp>
        <p:nvSpPr>
          <p:cNvPr id="8" name="Rectangle 7">
            <a:extLst>
              <a:ext uri="{FF2B5EF4-FFF2-40B4-BE49-F238E27FC236}">
                <a16:creationId xmlns:a16="http://schemas.microsoft.com/office/drawing/2014/main" id="{3A6FB696-6AC1-4A02-9A1D-C0B6DD155314}"/>
              </a:ext>
            </a:extLst>
          </p:cNvPr>
          <p:cNvSpPr/>
          <p:nvPr userDrawn="1"/>
        </p:nvSpPr>
        <p:spPr>
          <a:xfrm>
            <a:off x="0" y="0"/>
            <a:ext cx="12192000" cy="971195"/>
          </a:xfrm>
          <a:prstGeom prst="rect">
            <a:avLst/>
          </a:prstGeom>
          <a:solidFill>
            <a:srgbClr val="EF5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DC331A02-BDCE-45C4-A1C9-1FE9B21A24A9}"/>
              </a:ext>
            </a:extLst>
          </p:cNvPr>
          <p:cNvSpPr>
            <a:spLocks noGrp="1"/>
          </p:cNvSpPr>
          <p:nvPr>
            <p:ph type="title"/>
          </p:nvPr>
        </p:nvSpPr>
        <p:spPr>
          <a:xfrm>
            <a:off x="589625" y="182562"/>
            <a:ext cx="10515600" cy="606070"/>
          </a:xfrm>
        </p:spPr>
        <p:txBody>
          <a:bodyPr/>
          <a:lstStyle>
            <a:lvl1pPr>
              <a:defRPr>
                <a:solidFill>
                  <a:schemeClr val="bg1"/>
                </a:solidFill>
                <a:latin typeface="Abadi" panose="020B0604020104020204" pitchFamily="34" charset="0"/>
              </a:defRPr>
            </a:lvl1pPr>
          </a:lstStyle>
          <a:p>
            <a:r>
              <a:rPr lang="en-US"/>
              <a:t>Click to edit Master title style</a:t>
            </a:r>
            <a:endParaRPr lang="en-AU"/>
          </a:p>
        </p:txBody>
      </p:sp>
      <p:pic>
        <p:nvPicPr>
          <p:cNvPr id="9" name="Picture 8" descr="Logo&#10;&#10;Description automatically generated with medium confidence">
            <a:extLst>
              <a:ext uri="{FF2B5EF4-FFF2-40B4-BE49-F238E27FC236}">
                <a16:creationId xmlns:a16="http://schemas.microsoft.com/office/drawing/2014/main" id="{6A67312F-CD2D-4BA0-9559-E379EB5E01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90976" y="6203109"/>
            <a:ext cx="2020024" cy="518366"/>
          </a:xfrm>
          <a:prstGeom prst="rect">
            <a:avLst/>
          </a:prstGeom>
        </p:spPr>
      </p:pic>
    </p:spTree>
    <p:extLst>
      <p:ext uri="{BB962C8B-B14F-4D97-AF65-F5344CB8AC3E}">
        <p14:creationId xmlns:p14="http://schemas.microsoft.com/office/powerpoint/2010/main" val="2494135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B50BC1-5506-4F12-9E04-B1A88D8CD074}"/>
              </a:ext>
            </a:extLst>
          </p:cNvPr>
          <p:cNvSpPr>
            <a:spLocks noGrp="1"/>
          </p:cNvSpPr>
          <p:nvPr>
            <p:ph sz="half" idx="1"/>
          </p:nvPr>
        </p:nvSpPr>
        <p:spPr>
          <a:xfrm>
            <a:off x="838200" y="1825625"/>
            <a:ext cx="5181600" cy="4351338"/>
          </a:xfrm>
        </p:spPr>
        <p:txBody>
          <a:bodyPr/>
          <a:lstStyle>
            <a:lvl1pPr>
              <a:defRPr>
                <a:solidFill>
                  <a:srgbClr val="EF5D72"/>
                </a:solidFill>
                <a:latin typeface="Abadi Extra Light" panose="020B0204020104020204" pitchFamily="34" charset="0"/>
              </a:defRPr>
            </a:lvl1pPr>
            <a:lvl2pPr>
              <a:defRPr>
                <a:latin typeface="Abadi Extra Light" panose="020B0204020104020204" pitchFamily="34" charset="0"/>
              </a:defRPr>
            </a:lvl2pPr>
            <a:lvl3pPr>
              <a:defRPr>
                <a:latin typeface="Abadi Extra Light" panose="020B0204020104020204" pitchFamily="34" charset="0"/>
              </a:defRPr>
            </a:lvl3pPr>
            <a:lvl4pPr>
              <a:defRPr>
                <a:latin typeface="Abadi Extra Light" panose="020B0204020104020204" pitchFamily="34" charset="0"/>
              </a:defRPr>
            </a:lvl4pPr>
            <a:lvl5pPr>
              <a:defRPr>
                <a:latin typeface="Abadi Extra Light" panose="020B02040201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A1B56A11-4146-4BBA-A60A-B58E206AFBD9}"/>
              </a:ext>
            </a:extLst>
          </p:cNvPr>
          <p:cNvSpPr>
            <a:spLocks noGrp="1"/>
          </p:cNvSpPr>
          <p:nvPr>
            <p:ph sz="half" idx="2"/>
          </p:nvPr>
        </p:nvSpPr>
        <p:spPr>
          <a:xfrm>
            <a:off x="6172200" y="1825625"/>
            <a:ext cx="5181600" cy="4351338"/>
          </a:xfrm>
        </p:spPr>
        <p:txBody>
          <a:bodyPr/>
          <a:lstStyle>
            <a:lvl1pPr>
              <a:defRPr>
                <a:solidFill>
                  <a:srgbClr val="EF5D72"/>
                </a:solidFill>
                <a:latin typeface="Abadi Extra Light" panose="020B0204020104020204" pitchFamily="34" charset="0"/>
              </a:defRPr>
            </a:lvl1pPr>
            <a:lvl2pPr>
              <a:defRPr>
                <a:latin typeface="Abadi Extra Light" panose="020B0204020104020204" pitchFamily="34" charset="0"/>
              </a:defRPr>
            </a:lvl2pPr>
            <a:lvl3pPr>
              <a:defRPr>
                <a:latin typeface="Abadi Extra Light" panose="020B0204020104020204" pitchFamily="34" charset="0"/>
              </a:defRPr>
            </a:lvl3pPr>
            <a:lvl4pPr>
              <a:defRPr>
                <a:latin typeface="Abadi Extra Light" panose="020B0204020104020204" pitchFamily="34" charset="0"/>
              </a:defRPr>
            </a:lvl4pPr>
            <a:lvl5pPr>
              <a:defRPr>
                <a:latin typeface="Abadi Extra Light" panose="020B02040201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8FB4E414-9835-4E8E-8214-3CD4CF21C8F2}"/>
              </a:ext>
            </a:extLst>
          </p:cNvPr>
          <p:cNvSpPr>
            <a:spLocks noGrp="1"/>
          </p:cNvSpPr>
          <p:nvPr>
            <p:ph type="dt" sz="half" idx="10"/>
          </p:nvPr>
        </p:nvSpPr>
        <p:spPr/>
        <p:txBody>
          <a:bodyPr/>
          <a:lstStyle/>
          <a:p>
            <a:fld id="{1B6B4580-0E56-485F-8437-CACD0530D15A}" type="datetimeFigureOut">
              <a:rPr lang="en-AU" smtClean="0"/>
              <a:t>5/09/2022</a:t>
            </a:fld>
            <a:endParaRPr lang="en-AU"/>
          </a:p>
        </p:txBody>
      </p:sp>
      <p:sp>
        <p:nvSpPr>
          <p:cNvPr id="6" name="Footer Placeholder 5">
            <a:extLst>
              <a:ext uri="{FF2B5EF4-FFF2-40B4-BE49-F238E27FC236}">
                <a16:creationId xmlns:a16="http://schemas.microsoft.com/office/drawing/2014/main" id="{F037D3BA-DD58-40DF-9DAC-A69682A3DC8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6A27FCA-1330-46BE-BE12-CAFC1F08008D}"/>
              </a:ext>
            </a:extLst>
          </p:cNvPr>
          <p:cNvSpPr>
            <a:spLocks noGrp="1"/>
          </p:cNvSpPr>
          <p:nvPr>
            <p:ph type="sldNum" sz="quarter" idx="12"/>
          </p:nvPr>
        </p:nvSpPr>
        <p:spPr/>
        <p:txBody>
          <a:bodyPr/>
          <a:lstStyle/>
          <a:p>
            <a:fld id="{1FE6E03B-90F3-48B4-B319-7E14659B854B}" type="slidenum">
              <a:rPr lang="en-AU" smtClean="0"/>
              <a:t>‹#›</a:t>
            </a:fld>
            <a:endParaRPr lang="en-AU"/>
          </a:p>
        </p:txBody>
      </p:sp>
      <p:sp>
        <p:nvSpPr>
          <p:cNvPr id="8" name="Title 1">
            <a:extLst>
              <a:ext uri="{FF2B5EF4-FFF2-40B4-BE49-F238E27FC236}">
                <a16:creationId xmlns:a16="http://schemas.microsoft.com/office/drawing/2014/main" id="{AA7BDC88-05BD-49BF-9FC2-333B3AA0F931}"/>
              </a:ext>
            </a:extLst>
          </p:cNvPr>
          <p:cNvSpPr>
            <a:spLocks noGrp="1"/>
          </p:cNvSpPr>
          <p:nvPr>
            <p:ph type="title"/>
          </p:nvPr>
        </p:nvSpPr>
        <p:spPr>
          <a:xfrm>
            <a:off x="838200" y="365125"/>
            <a:ext cx="10515600" cy="1325563"/>
          </a:xfrm>
        </p:spPr>
        <p:txBody>
          <a:bodyPr/>
          <a:lstStyle>
            <a:lvl1pPr>
              <a:defRPr>
                <a:solidFill>
                  <a:srgbClr val="5DC2A6"/>
                </a:solidFill>
                <a:latin typeface="Abadi" panose="020B0604020104020204" pitchFamily="34" charset="0"/>
              </a:defRPr>
            </a:lvl1pPr>
          </a:lstStyle>
          <a:p>
            <a:r>
              <a:rPr lang="en-US"/>
              <a:t>Click to edit Master title style</a:t>
            </a:r>
            <a:endParaRPr lang="en-AU"/>
          </a:p>
        </p:txBody>
      </p:sp>
    </p:spTree>
    <p:extLst>
      <p:ext uri="{BB962C8B-B14F-4D97-AF65-F5344CB8AC3E}">
        <p14:creationId xmlns:p14="http://schemas.microsoft.com/office/powerpoint/2010/main" val="361927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4D2A8-FF46-4C1C-A38A-76B70579CD55}"/>
              </a:ext>
            </a:extLst>
          </p:cNvPr>
          <p:cNvSpPr>
            <a:spLocks noGrp="1"/>
          </p:cNvSpPr>
          <p:nvPr>
            <p:ph type="title"/>
          </p:nvPr>
        </p:nvSpPr>
        <p:spPr/>
        <p:txBody>
          <a:bodyPr/>
          <a:lstStyle>
            <a:lvl1pPr>
              <a:defRPr>
                <a:solidFill>
                  <a:srgbClr val="5DC2A6"/>
                </a:solidFill>
                <a:latin typeface="Abadi" panose="020B0604020104020204" pitchFamily="34" charset="0"/>
              </a:defRPr>
            </a:lvl1pPr>
          </a:lstStyle>
          <a:p>
            <a:r>
              <a:rPr lang="en-US"/>
              <a:t>Click to edit Master title style</a:t>
            </a:r>
            <a:endParaRPr lang="en-AU"/>
          </a:p>
        </p:txBody>
      </p:sp>
      <p:sp>
        <p:nvSpPr>
          <p:cNvPr id="3" name="Date Placeholder 2">
            <a:extLst>
              <a:ext uri="{FF2B5EF4-FFF2-40B4-BE49-F238E27FC236}">
                <a16:creationId xmlns:a16="http://schemas.microsoft.com/office/drawing/2014/main" id="{5F7B7AF4-729E-4CA1-9455-90F5978BD2F1}"/>
              </a:ext>
            </a:extLst>
          </p:cNvPr>
          <p:cNvSpPr>
            <a:spLocks noGrp="1"/>
          </p:cNvSpPr>
          <p:nvPr>
            <p:ph type="dt" sz="half" idx="10"/>
          </p:nvPr>
        </p:nvSpPr>
        <p:spPr/>
        <p:txBody>
          <a:bodyPr/>
          <a:lstStyle/>
          <a:p>
            <a:fld id="{1B6B4580-0E56-485F-8437-CACD0530D15A}" type="datetimeFigureOut">
              <a:rPr lang="en-AU" smtClean="0"/>
              <a:t>5/09/2022</a:t>
            </a:fld>
            <a:endParaRPr lang="en-AU"/>
          </a:p>
        </p:txBody>
      </p:sp>
      <p:sp>
        <p:nvSpPr>
          <p:cNvPr id="4" name="Footer Placeholder 3">
            <a:extLst>
              <a:ext uri="{FF2B5EF4-FFF2-40B4-BE49-F238E27FC236}">
                <a16:creationId xmlns:a16="http://schemas.microsoft.com/office/drawing/2014/main" id="{599CF5B0-1C3C-47BB-86AE-6311627AB127}"/>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4695D259-EE4E-40F2-B2A1-4D1409AB8E48}"/>
              </a:ext>
            </a:extLst>
          </p:cNvPr>
          <p:cNvSpPr>
            <a:spLocks noGrp="1"/>
          </p:cNvSpPr>
          <p:nvPr>
            <p:ph type="sldNum" sz="quarter" idx="12"/>
          </p:nvPr>
        </p:nvSpPr>
        <p:spPr/>
        <p:txBody>
          <a:bodyPr/>
          <a:lstStyle/>
          <a:p>
            <a:fld id="{1FE6E03B-90F3-48B4-B319-7E14659B854B}" type="slidenum">
              <a:rPr lang="en-AU" smtClean="0"/>
              <a:t>‹#›</a:t>
            </a:fld>
            <a:endParaRPr lang="en-AU"/>
          </a:p>
        </p:txBody>
      </p:sp>
    </p:spTree>
    <p:extLst>
      <p:ext uri="{BB962C8B-B14F-4D97-AF65-F5344CB8AC3E}">
        <p14:creationId xmlns:p14="http://schemas.microsoft.com/office/powerpoint/2010/main" val="202569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10DDAF-E747-43E1-817A-50A19A9B4992}"/>
              </a:ext>
            </a:extLst>
          </p:cNvPr>
          <p:cNvSpPr>
            <a:spLocks noGrp="1"/>
          </p:cNvSpPr>
          <p:nvPr>
            <p:ph type="dt" sz="half" idx="10"/>
          </p:nvPr>
        </p:nvSpPr>
        <p:spPr/>
        <p:txBody>
          <a:bodyPr/>
          <a:lstStyle/>
          <a:p>
            <a:fld id="{1B6B4580-0E56-485F-8437-CACD0530D15A}" type="datetimeFigureOut">
              <a:rPr lang="en-AU" smtClean="0"/>
              <a:t>5/09/2022</a:t>
            </a:fld>
            <a:endParaRPr lang="en-AU"/>
          </a:p>
        </p:txBody>
      </p:sp>
      <p:sp>
        <p:nvSpPr>
          <p:cNvPr id="3" name="Footer Placeholder 2">
            <a:extLst>
              <a:ext uri="{FF2B5EF4-FFF2-40B4-BE49-F238E27FC236}">
                <a16:creationId xmlns:a16="http://schemas.microsoft.com/office/drawing/2014/main" id="{2764433A-9131-45AE-8822-C508C3D15580}"/>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C24C6C80-8AB7-46F0-B7B3-BC23CD23D854}"/>
              </a:ext>
            </a:extLst>
          </p:cNvPr>
          <p:cNvSpPr>
            <a:spLocks noGrp="1"/>
          </p:cNvSpPr>
          <p:nvPr>
            <p:ph type="sldNum" sz="quarter" idx="12"/>
          </p:nvPr>
        </p:nvSpPr>
        <p:spPr/>
        <p:txBody>
          <a:bodyPr/>
          <a:lstStyle/>
          <a:p>
            <a:fld id="{1FE6E03B-90F3-48B4-B319-7E14659B854B}" type="slidenum">
              <a:rPr lang="en-AU" smtClean="0"/>
              <a:t>‹#›</a:t>
            </a:fld>
            <a:endParaRPr lang="en-AU"/>
          </a:p>
        </p:txBody>
      </p:sp>
    </p:spTree>
    <p:extLst>
      <p:ext uri="{BB962C8B-B14F-4D97-AF65-F5344CB8AC3E}">
        <p14:creationId xmlns:p14="http://schemas.microsoft.com/office/powerpoint/2010/main" val="266451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4B7A4-523D-40D5-9F0A-C17D5E923E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E4195890-4A62-493B-9F2C-FDFFF71F6C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108EB946-CC5C-4775-999D-788381CDA9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897B11-617E-42D4-9CD9-67957323A149}"/>
              </a:ext>
            </a:extLst>
          </p:cNvPr>
          <p:cNvSpPr>
            <a:spLocks noGrp="1"/>
          </p:cNvSpPr>
          <p:nvPr>
            <p:ph type="dt" sz="half" idx="10"/>
          </p:nvPr>
        </p:nvSpPr>
        <p:spPr/>
        <p:txBody>
          <a:bodyPr/>
          <a:lstStyle/>
          <a:p>
            <a:fld id="{1B6B4580-0E56-485F-8437-CACD0530D15A}" type="datetimeFigureOut">
              <a:rPr lang="en-AU" smtClean="0"/>
              <a:t>5/09/2022</a:t>
            </a:fld>
            <a:endParaRPr lang="en-AU"/>
          </a:p>
        </p:txBody>
      </p:sp>
      <p:sp>
        <p:nvSpPr>
          <p:cNvPr id="6" name="Footer Placeholder 5">
            <a:extLst>
              <a:ext uri="{FF2B5EF4-FFF2-40B4-BE49-F238E27FC236}">
                <a16:creationId xmlns:a16="http://schemas.microsoft.com/office/drawing/2014/main" id="{0E0EE68E-42CC-4896-B6F1-FA81C264726A}"/>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DAA24D6-F0F4-4D97-AC86-F88CE0DCAAC5}"/>
              </a:ext>
            </a:extLst>
          </p:cNvPr>
          <p:cNvSpPr>
            <a:spLocks noGrp="1"/>
          </p:cNvSpPr>
          <p:nvPr>
            <p:ph type="sldNum" sz="quarter" idx="12"/>
          </p:nvPr>
        </p:nvSpPr>
        <p:spPr/>
        <p:txBody>
          <a:bodyPr/>
          <a:lstStyle/>
          <a:p>
            <a:fld id="{1FE6E03B-90F3-48B4-B319-7E14659B854B}" type="slidenum">
              <a:rPr lang="en-AU" smtClean="0"/>
              <a:t>‹#›</a:t>
            </a:fld>
            <a:endParaRPr lang="en-AU"/>
          </a:p>
        </p:txBody>
      </p:sp>
    </p:spTree>
    <p:extLst>
      <p:ext uri="{BB962C8B-B14F-4D97-AF65-F5344CB8AC3E}">
        <p14:creationId xmlns:p14="http://schemas.microsoft.com/office/powerpoint/2010/main" val="2664532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77744-B808-4E15-AC52-56C1D2925E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4463EF55-A354-430B-960E-00CCD308E3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C8FAD3AC-3E77-449A-AAD9-CE57FB3EB8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F1F46B-ED8B-4DC9-B14A-065FA6364C28}"/>
              </a:ext>
            </a:extLst>
          </p:cNvPr>
          <p:cNvSpPr>
            <a:spLocks noGrp="1"/>
          </p:cNvSpPr>
          <p:nvPr>
            <p:ph type="dt" sz="half" idx="10"/>
          </p:nvPr>
        </p:nvSpPr>
        <p:spPr/>
        <p:txBody>
          <a:bodyPr/>
          <a:lstStyle/>
          <a:p>
            <a:fld id="{1B6B4580-0E56-485F-8437-CACD0530D15A}" type="datetimeFigureOut">
              <a:rPr lang="en-AU" smtClean="0"/>
              <a:t>5/09/2022</a:t>
            </a:fld>
            <a:endParaRPr lang="en-AU"/>
          </a:p>
        </p:txBody>
      </p:sp>
      <p:sp>
        <p:nvSpPr>
          <p:cNvPr id="6" name="Footer Placeholder 5">
            <a:extLst>
              <a:ext uri="{FF2B5EF4-FFF2-40B4-BE49-F238E27FC236}">
                <a16:creationId xmlns:a16="http://schemas.microsoft.com/office/drawing/2014/main" id="{CDBDD5A9-9940-4F1A-8ECE-1E4DB958D4C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A557B9C-3327-4B15-B1E6-B0B7AB351D6B}"/>
              </a:ext>
            </a:extLst>
          </p:cNvPr>
          <p:cNvSpPr>
            <a:spLocks noGrp="1"/>
          </p:cNvSpPr>
          <p:nvPr>
            <p:ph type="sldNum" sz="quarter" idx="12"/>
          </p:nvPr>
        </p:nvSpPr>
        <p:spPr/>
        <p:txBody>
          <a:bodyPr/>
          <a:lstStyle/>
          <a:p>
            <a:fld id="{1FE6E03B-90F3-48B4-B319-7E14659B854B}" type="slidenum">
              <a:rPr lang="en-AU" smtClean="0"/>
              <a:t>‹#›</a:t>
            </a:fld>
            <a:endParaRPr lang="en-AU"/>
          </a:p>
        </p:txBody>
      </p:sp>
    </p:spTree>
    <p:extLst>
      <p:ext uri="{BB962C8B-B14F-4D97-AF65-F5344CB8AC3E}">
        <p14:creationId xmlns:p14="http://schemas.microsoft.com/office/powerpoint/2010/main" val="3219467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D4BF76-72A7-4B03-9892-60540EDF49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483FABEB-E507-4184-9589-7852998EBD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A25AFA6-814D-41B5-9698-1061E2447C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6B4580-0E56-485F-8437-CACD0530D15A}" type="datetimeFigureOut">
              <a:rPr lang="en-AU" smtClean="0"/>
              <a:t>5/09/2022</a:t>
            </a:fld>
            <a:endParaRPr lang="en-AU"/>
          </a:p>
        </p:txBody>
      </p:sp>
      <p:sp>
        <p:nvSpPr>
          <p:cNvPr id="5" name="Footer Placeholder 4">
            <a:extLst>
              <a:ext uri="{FF2B5EF4-FFF2-40B4-BE49-F238E27FC236}">
                <a16:creationId xmlns:a16="http://schemas.microsoft.com/office/drawing/2014/main" id="{3F08469D-F034-4DFB-9782-054046365E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E0C65006-DA4C-4E99-B5B9-92BFD31000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E6E03B-90F3-48B4-B319-7E14659B854B}" type="slidenum">
              <a:rPr lang="en-AU" smtClean="0"/>
              <a:t>‹#›</a:t>
            </a:fld>
            <a:endParaRPr lang="en-AU"/>
          </a:p>
        </p:txBody>
      </p:sp>
    </p:spTree>
    <p:extLst>
      <p:ext uri="{BB962C8B-B14F-4D97-AF65-F5344CB8AC3E}">
        <p14:creationId xmlns:p14="http://schemas.microsoft.com/office/powerpoint/2010/main" val="315735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 id="2147483657" r:id="rId7"/>
  </p:sldLayoutIdLst>
  <p:txStyles>
    <p:titleStyle>
      <a:lvl1pPr algn="l" defTabSz="914400" rtl="0" eaLnBrk="1" latinLnBrk="0" hangingPunct="1">
        <a:lnSpc>
          <a:spcPct val="90000"/>
        </a:lnSpc>
        <a:spcBef>
          <a:spcPct val="0"/>
        </a:spcBef>
        <a:buNone/>
        <a:defRPr sz="4400" kern="1200">
          <a:solidFill>
            <a:srgbClr val="5DC2A6"/>
          </a:solidFill>
          <a:latin typeface="Abadi" panose="020B06040201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sv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hyperlink" Target="https://vimeo.com/685265126"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xt, logo&#10;&#10;Description automatically generated">
            <a:extLst>
              <a:ext uri="{FF2B5EF4-FFF2-40B4-BE49-F238E27FC236}">
                <a16:creationId xmlns:a16="http://schemas.microsoft.com/office/drawing/2014/main" id="{60F2A8DF-FECF-4BD8-8709-5C7FDCE80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5099" y="5503118"/>
            <a:ext cx="4069701" cy="1017425"/>
          </a:xfrm>
          <a:prstGeom prst="rect">
            <a:avLst/>
          </a:prstGeom>
        </p:spPr>
      </p:pic>
      <p:sp>
        <p:nvSpPr>
          <p:cNvPr id="6" name="Subtitle 2">
            <a:extLst>
              <a:ext uri="{FF2B5EF4-FFF2-40B4-BE49-F238E27FC236}">
                <a16:creationId xmlns:a16="http://schemas.microsoft.com/office/drawing/2014/main" id="{B22C5DDA-1FC1-272D-FE67-E9B8B0DDD406}"/>
              </a:ext>
            </a:extLst>
          </p:cNvPr>
          <p:cNvSpPr txBox="1">
            <a:spLocks/>
          </p:cNvSpPr>
          <p:nvPr/>
        </p:nvSpPr>
        <p:spPr>
          <a:xfrm>
            <a:off x="1146341" y="567369"/>
            <a:ext cx="9663173" cy="207124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6000" dirty="0">
                <a:solidFill>
                  <a:schemeClr val="bg1"/>
                </a:solidFill>
                <a:latin typeface="Abadi" panose="020B0604020104020204" pitchFamily="34" charset="0"/>
              </a:rPr>
              <a:t>Employee referral </a:t>
            </a:r>
            <a:br>
              <a:rPr lang="en-US" sz="6000" dirty="0">
                <a:solidFill>
                  <a:schemeClr val="bg1"/>
                </a:solidFill>
                <a:latin typeface="Abadi" panose="020B0604020104020204" pitchFamily="34" charset="0"/>
              </a:rPr>
            </a:br>
            <a:r>
              <a:rPr lang="en-US" sz="6000" dirty="0" err="1">
                <a:solidFill>
                  <a:schemeClr val="bg1"/>
                </a:solidFill>
                <a:latin typeface="Abadi" panose="020B0604020104020204" pitchFamily="34" charset="0"/>
              </a:rPr>
              <a:t>modernised</a:t>
            </a:r>
            <a:r>
              <a:rPr lang="en-US" sz="6000" dirty="0">
                <a:solidFill>
                  <a:schemeClr val="bg1"/>
                </a:solidFill>
                <a:latin typeface="Abadi" panose="020B0604020104020204" pitchFamily="34" charset="0"/>
              </a:rPr>
              <a:t> and turbocharged</a:t>
            </a:r>
          </a:p>
        </p:txBody>
      </p:sp>
      <p:pic>
        <p:nvPicPr>
          <p:cNvPr id="5" name="Picture 4">
            <a:extLst>
              <a:ext uri="{FF2B5EF4-FFF2-40B4-BE49-F238E27FC236}">
                <a16:creationId xmlns:a16="http://schemas.microsoft.com/office/drawing/2014/main" id="{91D5A009-745F-2EE9-4B30-700A1CD12B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687" y="5215436"/>
            <a:ext cx="1905266" cy="1305107"/>
          </a:xfrm>
          <a:prstGeom prst="rect">
            <a:avLst/>
          </a:prstGeom>
        </p:spPr>
      </p:pic>
      <p:sp>
        <p:nvSpPr>
          <p:cNvPr id="9" name="Content Placeholder 1">
            <a:extLst>
              <a:ext uri="{FF2B5EF4-FFF2-40B4-BE49-F238E27FC236}">
                <a16:creationId xmlns:a16="http://schemas.microsoft.com/office/drawing/2014/main" id="{827CA534-2B7A-F76E-5CF1-DBBE74ABCADA}"/>
              </a:ext>
            </a:extLst>
          </p:cNvPr>
          <p:cNvSpPr txBox="1">
            <a:spLocks/>
          </p:cNvSpPr>
          <p:nvPr/>
        </p:nvSpPr>
        <p:spPr>
          <a:xfrm>
            <a:off x="7374869" y="2987274"/>
            <a:ext cx="3973689" cy="1083590"/>
          </a:xfrm>
          <a:prstGeom prst="rect">
            <a:avLst/>
          </a:prstGeom>
          <a:noFill/>
        </p:spPr>
        <p:txBody>
          <a:bodyPr vert="horz" lIns="144000" tIns="45720" rIns="9144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800"/>
              </a:spcAft>
            </a:pPr>
            <a:r>
              <a:rPr lang="en-US" sz="4000" dirty="0">
                <a:ea typeface="Open sans" panose="020B0606030504020204" pitchFamily="34" charset="0"/>
                <a:cs typeface="Open sans" panose="020B0606030504020204" pitchFamily="34" charset="0"/>
              </a:rPr>
              <a:t>With </a:t>
            </a:r>
            <a:br>
              <a:rPr lang="en-US" sz="4000" dirty="0">
                <a:ea typeface="Open sans" panose="020B0606030504020204" pitchFamily="34" charset="0"/>
                <a:cs typeface="Open sans" panose="020B0606030504020204" pitchFamily="34" charset="0"/>
              </a:rPr>
            </a:br>
            <a:r>
              <a:rPr lang="en-US" sz="4000" dirty="0">
                <a:ea typeface="Open sans" panose="020B0606030504020204" pitchFamily="34" charset="0"/>
                <a:cs typeface="Open sans" panose="020B0606030504020204" pitchFamily="34" charset="0"/>
              </a:rPr>
              <a:t>Care Friends</a:t>
            </a:r>
            <a:endParaRPr lang="en-AU" sz="400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91714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outdoor, sign, street&#10;&#10;Description automatically generated">
            <a:extLst>
              <a:ext uri="{FF2B5EF4-FFF2-40B4-BE49-F238E27FC236}">
                <a16:creationId xmlns:a16="http://schemas.microsoft.com/office/drawing/2014/main" id="{3DBCE183-148C-688D-CA95-970C78D65359}"/>
              </a:ext>
            </a:extLst>
          </p:cNvPr>
          <p:cNvPicPr>
            <a:picLocks noChangeAspect="1"/>
          </p:cNvPicPr>
          <p:nvPr/>
        </p:nvPicPr>
        <p:blipFill rotWithShape="1">
          <a:blip r:embed="rId3">
            <a:extLst>
              <a:ext uri="{28A0092B-C50C-407E-A947-70E740481C1C}">
                <a14:useLocalDpi xmlns:a14="http://schemas.microsoft.com/office/drawing/2010/main" val="0"/>
              </a:ext>
            </a:extLst>
          </a:blip>
          <a:srcRect t="4702" b="10727"/>
          <a:stretch/>
        </p:blipFill>
        <p:spPr>
          <a:xfrm>
            <a:off x="20" y="1282"/>
            <a:ext cx="12191980" cy="6856718"/>
          </a:xfrm>
          <a:prstGeom prst="rect">
            <a:avLst/>
          </a:prstGeom>
        </p:spPr>
      </p:pic>
      <p:sp>
        <p:nvSpPr>
          <p:cNvPr id="9" name="Content Placeholder 1">
            <a:extLst>
              <a:ext uri="{FF2B5EF4-FFF2-40B4-BE49-F238E27FC236}">
                <a16:creationId xmlns:a16="http://schemas.microsoft.com/office/drawing/2014/main" id="{1A2FF253-D612-7D9A-9A02-3E0C0ED29BB7}"/>
              </a:ext>
            </a:extLst>
          </p:cNvPr>
          <p:cNvSpPr txBox="1">
            <a:spLocks/>
          </p:cNvSpPr>
          <p:nvPr/>
        </p:nvSpPr>
        <p:spPr>
          <a:xfrm>
            <a:off x="7241458" y="443376"/>
            <a:ext cx="4655927" cy="2467520"/>
          </a:xfrm>
          <a:prstGeom prst="rect">
            <a:avLst/>
          </a:prstGeom>
          <a:solidFill>
            <a:srgbClr val="EF5D72"/>
          </a:solidFill>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7000"/>
              </a:lnSpc>
              <a:spcAft>
                <a:spcPts val="800"/>
              </a:spcAft>
            </a:pPr>
            <a:r>
              <a:rPr lang="en-AU" sz="8000" b="1" dirty="0">
                <a:solidFill>
                  <a:schemeClr val="bg1"/>
                </a:solidFill>
                <a:ea typeface="Open sans" panose="020B0606030504020204" pitchFamily="34" charset="0"/>
                <a:cs typeface="Open sans" panose="020B0606030504020204" pitchFamily="34" charset="0"/>
              </a:rPr>
              <a:t>Quantity</a:t>
            </a:r>
            <a:endParaRPr lang="en-AU" sz="8000" dirty="0">
              <a:solidFill>
                <a:schemeClr val="bg1"/>
              </a:solidFill>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D31B3C06-DC8D-A54B-44FB-4EEDA582181D}"/>
              </a:ext>
            </a:extLst>
          </p:cNvPr>
          <p:cNvSpPr/>
          <p:nvPr/>
        </p:nvSpPr>
        <p:spPr>
          <a:xfrm>
            <a:off x="7571018" y="1869270"/>
            <a:ext cx="3996809" cy="805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badi Extra Light" panose="020B0204020104020204" pitchFamily="34" charset="0"/>
              </a:rPr>
              <a:t>19% of new starters</a:t>
            </a:r>
            <a:endParaRPr lang="en-AU" sz="2800" dirty="0">
              <a:solidFill>
                <a:schemeClr val="tx1"/>
              </a:solidFill>
              <a:latin typeface="Abadi Extra Light" panose="020B0204020104020204" pitchFamily="34" charset="0"/>
            </a:endParaRPr>
          </a:p>
        </p:txBody>
      </p:sp>
      <p:sp>
        <p:nvSpPr>
          <p:cNvPr id="11" name="Content Placeholder 1">
            <a:extLst>
              <a:ext uri="{FF2B5EF4-FFF2-40B4-BE49-F238E27FC236}">
                <a16:creationId xmlns:a16="http://schemas.microsoft.com/office/drawing/2014/main" id="{136D4D84-A2F0-8056-0A6A-29B2B9E12CFA}"/>
              </a:ext>
            </a:extLst>
          </p:cNvPr>
          <p:cNvSpPr txBox="1">
            <a:spLocks/>
          </p:cNvSpPr>
          <p:nvPr/>
        </p:nvSpPr>
        <p:spPr>
          <a:xfrm>
            <a:off x="7241458" y="3352989"/>
            <a:ext cx="4655927" cy="3276975"/>
          </a:xfrm>
          <a:prstGeom prst="rect">
            <a:avLst/>
          </a:prstGeom>
          <a:solidFill>
            <a:srgbClr val="5DC2A6"/>
          </a:solidFill>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7000"/>
              </a:lnSpc>
              <a:spcAft>
                <a:spcPts val="800"/>
              </a:spcAft>
            </a:pPr>
            <a:r>
              <a:rPr lang="en-AU" sz="8000" b="1" dirty="0">
                <a:solidFill>
                  <a:schemeClr val="bg1"/>
                </a:solidFill>
                <a:ea typeface="Open sans" panose="020B0606030504020204" pitchFamily="34" charset="0"/>
                <a:cs typeface="Open sans" panose="020B0606030504020204" pitchFamily="34" charset="0"/>
              </a:rPr>
              <a:t>Quality</a:t>
            </a:r>
            <a:endParaRPr lang="en-AU" sz="8000" dirty="0">
              <a:solidFill>
                <a:schemeClr val="bg1"/>
              </a:solidFill>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3F792A73-3B15-6CB8-16C3-4A6F2282F796}"/>
              </a:ext>
            </a:extLst>
          </p:cNvPr>
          <p:cNvSpPr/>
          <p:nvPr/>
        </p:nvSpPr>
        <p:spPr>
          <a:xfrm>
            <a:off x="7610166" y="5539999"/>
            <a:ext cx="3996809" cy="7280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badi Extra Light" panose="020B0204020104020204" pitchFamily="34" charset="0"/>
              </a:rPr>
              <a:t>Retention is 50% better</a:t>
            </a:r>
            <a:endParaRPr lang="en-AU" sz="2800" dirty="0">
              <a:solidFill>
                <a:schemeClr val="tx1"/>
              </a:solidFill>
              <a:latin typeface="Abadi Extra Light" panose="020B0204020104020204" pitchFamily="34" charset="0"/>
            </a:endParaRPr>
          </a:p>
        </p:txBody>
      </p:sp>
      <p:sp>
        <p:nvSpPr>
          <p:cNvPr id="14" name="Rectangle 13">
            <a:extLst>
              <a:ext uri="{FF2B5EF4-FFF2-40B4-BE49-F238E27FC236}">
                <a16:creationId xmlns:a16="http://schemas.microsoft.com/office/drawing/2014/main" id="{D56560C0-6DE0-7166-F69C-36DD461C8AEF}"/>
              </a:ext>
            </a:extLst>
          </p:cNvPr>
          <p:cNvSpPr/>
          <p:nvPr/>
        </p:nvSpPr>
        <p:spPr>
          <a:xfrm>
            <a:off x="7610166" y="4742171"/>
            <a:ext cx="3996809" cy="7280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badi Extra Light" panose="020B0204020104020204" pitchFamily="34" charset="0"/>
              </a:rPr>
              <a:t>Conversion rate of 1 in 3</a:t>
            </a:r>
            <a:endParaRPr lang="en-AU" sz="2800" dirty="0">
              <a:solidFill>
                <a:schemeClr val="tx1"/>
              </a:solidFill>
              <a:latin typeface="Abadi Extra Light" panose="020B0204020104020204" pitchFamily="34" charset="0"/>
            </a:endParaRPr>
          </a:p>
        </p:txBody>
      </p:sp>
      <p:sp>
        <p:nvSpPr>
          <p:cNvPr id="15" name="Content Placeholder 1">
            <a:extLst>
              <a:ext uri="{FF2B5EF4-FFF2-40B4-BE49-F238E27FC236}">
                <a16:creationId xmlns:a16="http://schemas.microsoft.com/office/drawing/2014/main" id="{657943BC-BE14-0DB8-BE7F-641FD694E715}"/>
              </a:ext>
            </a:extLst>
          </p:cNvPr>
          <p:cNvSpPr txBox="1">
            <a:spLocks/>
          </p:cNvSpPr>
          <p:nvPr/>
        </p:nvSpPr>
        <p:spPr>
          <a:xfrm>
            <a:off x="0" y="725120"/>
            <a:ext cx="4655927" cy="2834509"/>
          </a:xfrm>
          <a:prstGeom prst="rect">
            <a:avLst/>
          </a:prstGeom>
          <a:solidFill>
            <a:schemeClr val="tx1">
              <a:lumMod val="50000"/>
              <a:lumOff val="50000"/>
            </a:schemeClr>
          </a:solidFill>
        </p:spPr>
        <p:txBody>
          <a:bodyPr vert="horz" lIns="180000" tIns="45720" rIns="14400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i="1" dirty="0">
                <a:solidFill>
                  <a:schemeClr val="bg1"/>
                </a:solidFill>
                <a:latin typeface="Calibri" panose="020F0502020204030204" pitchFamily="34" charset="0"/>
                <a:ea typeface="Calibri" panose="020F0502020204030204" pitchFamily="34" charset="0"/>
                <a:cs typeface="Times New Roman" panose="02020603050405020304" pitchFamily="18" charset="0"/>
              </a:rPr>
              <a:t>“Care Friends has made recruitment everyone’s business and the benefits flow to our clients, our staff and our organisation” </a:t>
            </a:r>
          </a:p>
          <a:p>
            <a:r>
              <a:rPr lang="en-AU" dirty="0">
                <a:solidFill>
                  <a:schemeClr val="bg1"/>
                </a:solidFill>
                <a:latin typeface="Calibri" panose="020F0502020204030204" pitchFamily="34" charset="0"/>
                <a:ea typeface="Calibri" panose="020F0502020204030204" pitchFamily="34" charset="0"/>
                <a:cs typeface="Times New Roman" panose="02020603050405020304" pitchFamily="18" charset="0"/>
              </a:rPr>
              <a:t>David </a:t>
            </a:r>
            <a:r>
              <a:rPr lang="en-AU"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Panter</a:t>
            </a:r>
            <a:r>
              <a:rPr lang="en-AU" dirty="0">
                <a:solidFill>
                  <a:schemeClr val="bg1"/>
                </a:solidFill>
                <a:latin typeface="Calibri" panose="020F0502020204030204" pitchFamily="34" charset="0"/>
                <a:ea typeface="Calibri" panose="020F0502020204030204" pitchFamily="34" charset="0"/>
                <a:cs typeface="Times New Roman" panose="02020603050405020304" pitchFamily="18" charset="0"/>
              </a:rPr>
              <a:t> CEO</a:t>
            </a:r>
            <a:endParaRPr lang="en-AU" dirty="0">
              <a:solidFill>
                <a:schemeClr val="bg1"/>
              </a:solidFill>
            </a:endParaRPr>
          </a:p>
        </p:txBody>
      </p:sp>
    </p:spTree>
    <p:extLst>
      <p:ext uri="{BB962C8B-B14F-4D97-AF65-F5344CB8AC3E}">
        <p14:creationId xmlns:p14="http://schemas.microsoft.com/office/powerpoint/2010/main" val="743306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ign on the side of a road&#10;&#10;Description automatically generated with low confidence">
            <a:extLst>
              <a:ext uri="{FF2B5EF4-FFF2-40B4-BE49-F238E27FC236}">
                <a16:creationId xmlns:a16="http://schemas.microsoft.com/office/drawing/2014/main" id="{744D3AE3-32D6-05D8-1CF1-B9BA9602D7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Content Placeholder 1">
            <a:extLst>
              <a:ext uri="{FF2B5EF4-FFF2-40B4-BE49-F238E27FC236}">
                <a16:creationId xmlns:a16="http://schemas.microsoft.com/office/drawing/2014/main" id="{1A2FF253-D612-7D9A-9A02-3E0C0ED29BB7}"/>
              </a:ext>
            </a:extLst>
          </p:cNvPr>
          <p:cNvSpPr txBox="1">
            <a:spLocks/>
          </p:cNvSpPr>
          <p:nvPr/>
        </p:nvSpPr>
        <p:spPr>
          <a:xfrm>
            <a:off x="393953" y="794784"/>
            <a:ext cx="4655927" cy="2425038"/>
          </a:xfrm>
          <a:prstGeom prst="rect">
            <a:avLst/>
          </a:prstGeom>
          <a:solidFill>
            <a:srgbClr val="EF5D72"/>
          </a:solidFill>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7000"/>
              </a:lnSpc>
              <a:spcAft>
                <a:spcPts val="800"/>
              </a:spcAft>
            </a:pPr>
            <a:r>
              <a:rPr lang="en-AU" sz="8000" b="1" dirty="0">
                <a:solidFill>
                  <a:schemeClr val="bg1"/>
                </a:solidFill>
                <a:ea typeface="Open sans" panose="020B0606030504020204" pitchFamily="34" charset="0"/>
                <a:cs typeface="Open sans" panose="020B0606030504020204" pitchFamily="34" charset="0"/>
              </a:rPr>
              <a:t>Quantity</a:t>
            </a:r>
            <a:endParaRPr lang="en-AU" sz="8000" dirty="0">
              <a:solidFill>
                <a:schemeClr val="bg1"/>
              </a:solidFill>
              <a:ea typeface="Open sans" panose="020B0606030504020204" pitchFamily="34" charset="0"/>
              <a:cs typeface="Open sans" panose="020B0606030504020204" pitchFamily="34" charset="0"/>
            </a:endParaRPr>
          </a:p>
        </p:txBody>
      </p:sp>
      <p:sp>
        <p:nvSpPr>
          <p:cNvPr id="11" name="Content Placeholder 1">
            <a:extLst>
              <a:ext uri="{FF2B5EF4-FFF2-40B4-BE49-F238E27FC236}">
                <a16:creationId xmlns:a16="http://schemas.microsoft.com/office/drawing/2014/main" id="{136D4D84-A2F0-8056-0A6A-29B2B9E12CFA}"/>
              </a:ext>
            </a:extLst>
          </p:cNvPr>
          <p:cNvSpPr txBox="1">
            <a:spLocks/>
          </p:cNvSpPr>
          <p:nvPr/>
        </p:nvSpPr>
        <p:spPr>
          <a:xfrm>
            <a:off x="393953" y="3384579"/>
            <a:ext cx="4655927" cy="2425038"/>
          </a:xfrm>
          <a:prstGeom prst="rect">
            <a:avLst/>
          </a:prstGeom>
          <a:solidFill>
            <a:srgbClr val="5DC2A6"/>
          </a:solidFill>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7000"/>
              </a:lnSpc>
              <a:spcAft>
                <a:spcPts val="800"/>
              </a:spcAft>
            </a:pPr>
            <a:r>
              <a:rPr lang="en-AU" sz="8000" b="1" dirty="0">
                <a:solidFill>
                  <a:schemeClr val="bg1"/>
                </a:solidFill>
                <a:ea typeface="Open sans" panose="020B0606030504020204" pitchFamily="34" charset="0"/>
                <a:cs typeface="Open sans" panose="020B0606030504020204" pitchFamily="34" charset="0"/>
              </a:rPr>
              <a:t>Quality</a:t>
            </a:r>
            <a:endParaRPr lang="en-AU" sz="8000" dirty="0">
              <a:solidFill>
                <a:schemeClr val="bg1"/>
              </a:solidFill>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D56560C0-6DE0-7166-F69C-36DD461C8AEF}"/>
              </a:ext>
            </a:extLst>
          </p:cNvPr>
          <p:cNvSpPr/>
          <p:nvPr/>
        </p:nvSpPr>
        <p:spPr>
          <a:xfrm>
            <a:off x="691616" y="4870302"/>
            <a:ext cx="3996809" cy="7280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badi Extra Light" panose="020B0204020104020204" pitchFamily="34" charset="0"/>
              </a:rPr>
              <a:t>1 in 5.7 is hired</a:t>
            </a:r>
            <a:endParaRPr lang="en-AU" sz="2800" dirty="0">
              <a:solidFill>
                <a:schemeClr val="tx1"/>
              </a:solidFill>
              <a:latin typeface="Abadi Extra Light" panose="020B0204020104020204" pitchFamily="34" charset="0"/>
            </a:endParaRPr>
          </a:p>
        </p:txBody>
      </p:sp>
      <p:sp>
        <p:nvSpPr>
          <p:cNvPr id="19" name="Rectangle 18">
            <a:extLst>
              <a:ext uri="{FF2B5EF4-FFF2-40B4-BE49-F238E27FC236}">
                <a16:creationId xmlns:a16="http://schemas.microsoft.com/office/drawing/2014/main" id="{5FE3335C-234D-5459-4F5A-5AA1972D5F1A}"/>
              </a:ext>
            </a:extLst>
          </p:cNvPr>
          <p:cNvSpPr/>
          <p:nvPr/>
        </p:nvSpPr>
        <p:spPr>
          <a:xfrm>
            <a:off x="723510" y="2280507"/>
            <a:ext cx="3996809" cy="7280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badi Extra Light" panose="020B0204020104020204" pitchFamily="34" charset="0"/>
              </a:rPr>
              <a:t>22 candidates per week</a:t>
            </a:r>
            <a:endParaRPr lang="en-AU" sz="2800" dirty="0">
              <a:solidFill>
                <a:schemeClr val="tx1"/>
              </a:solidFill>
              <a:latin typeface="Abadi Extra Light" panose="020B0204020104020204" pitchFamily="34" charset="0"/>
            </a:endParaRPr>
          </a:p>
        </p:txBody>
      </p:sp>
      <p:sp>
        <p:nvSpPr>
          <p:cNvPr id="20" name="Content Placeholder 1">
            <a:extLst>
              <a:ext uri="{FF2B5EF4-FFF2-40B4-BE49-F238E27FC236}">
                <a16:creationId xmlns:a16="http://schemas.microsoft.com/office/drawing/2014/main" id="{6E31E446-9807-F83F-9495-39A1F07613A3}"/>
              </a:ext>
            </a:extLst>
          </p:cNvPr>
          <p:cNvSpPr txBox="1">
            <a:spLocks/>
          </p:cNvSpPr>
          <p:nvPr/>
        </p:nvSpPr>
        <p:spPr>
          <a:xfrm>
            <a:off x="5196175" y="3386377"/>
            <a:ext cx="6843425" cy="2967850"/>
          </a:xfrm>
          <a:prstGeom prst="rect">
            <a:avLst/>
          </a:prstGeom>
          <a:solidFill>
            <a:schemeClr val="tx1">
              <a:lumMod val="50000"/>
              <a:lumOff val="50000"/>
            </a:schemeClr>
          </a:solidFill>
        </p:spPr>
        <p:txBody>
          <a:bodyPr vert="horz" lIns="180000" tIns="45720" rIns="14400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i="1" dirty="0">
                <a:solidFill>
                  <a:schemeClr val="bg1"/>
                </a:solidFill>
                <a:ea typeface="Calibri" panose="020F0502020204030204" pitchFamily="34" charset="0"/>
              </a:rPr>
              <a:t>“What surprised us the most was how easily it has been to implement: we were able to set up and roll out to an entire business unit within 2.5 weeks.” </a:t>
            </a:r>
          </a:p>
          <a:p>
            <a:r>
              <a:rPr lang="en-AU" dirty="0">
                <a:solidFill>
                  <a:schemeClr val="bg1"/>
                </a:solidFill>
                <a:ea typeface="Calibri" panose="020F0502020204030204" pitchFamily="34" charset="0"/>
              </a:rPr>
              <a:t>Lee Robinson- Talent Acquisition Manager, Bolton Clarke</a:t>
            </a:r>
          </a:p>
        </p:txBody>
      </p:sp>
    </p:spTree>
    <p:extLst>
      <p:ext uri="{BB962C8B-B14F-4D97-AF65-F5344CB8AC3E}">
        <p14:creationId xmlns:p14="http://schemas.microsoft.com/office/powerpoint/2010/main" val="413023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4" grpId="0" animBg="1"/>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F2FAA9-C913-4DB2-A68B-89999B8AF9BF}"/>
              </a:ext>
            </a:extLst>
          </p:cNvPr>
          <p:cNvSpPr>
            <a:spLocks noGrp="1"/>
          </p:cNvSpPr>
          <p:nvPr>
            <p:ph type="title"/>
          </p:nvPr>
        </p:nvSpPr>
        <p:spPr/>
        <p:txBody>
          <a:bodyPr>
            <a:normAutofit fontScale="90000"/>
          </a:bodyPr>
          <a:lstStyle/>
          <a:p>
            <a:r>
              <a:rPr lang="en-US" dirty="0"/>
              <a:t>Key Stakeholders</a:t>
            </a:r>
            <a:endParaRPr lang="en-AU" dirty="0"/>
          </a:p>
        </p:txBody>
      </p:sp>
      <p:sp>
        <p:nvSpPr>
          <p:cNvPr id="7" name="Rectangle: Rounded Corners 6">
            <a:extLst>
              <a:ext uri="{FF2B5EF4-FFF2-40B4-BE49-F238E27FC236}">
                <a16:creationId xmlns:a16="http://schemas.microsoft.com/office/drawing/2014/main" id="{8B6376B4-CA1C-4AAB-B227-93265A1EAC93}"/>
              </a:ext>
            </a:extLst>
          </p:cNvPr>
          <p:cNvSpPr/>
          <p:nvPr/>
        </p:nvSpPr>
        <p:spPr>
          <a:xfrm>
            <a:off x="4261753" y="1682882"/>
            <a:ext cx="2718816" cy="1371600"/>
          </a:xfrm>
          <a:prstGeom prst="roundRect">
            <a:avLst>
              <a:gd name="adj" fmla="val 13574"/>
            </a:avLst>
          </a:prstGeom>
          <a:solidFill>
            <a:srgbClr val="5DC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Super User</a:t>
            </a:r>
          </a:p>
          <a:p>
            <a:pPr algn="ctr"/>
            <a:r>
              <a:rPr lang="en-US" sz="1600" dirty="0"/>
              <a:t>Internal CF contact for all CF activities. Coordinator of all. Project Manager. Scheme Rule controller.</a:t>
            </a:r>
          </a:p>
        </p:txBody>
      </p:sp>
      <p:sp>
        <p:nvSpPr>
          <p:cNvPr id="8" name="Rectangle: Rounded Corners 7">
            <a:extLst>
              <a:ext uri="{FF2B5EF4-FFF2-40B4-BE49-F238E27FC236}">
                <a16:creationId xmlns:a16="http://schemas.microsoft.com/office/drawing/2014/main" id="{A52BEF34-94DF-4901-A886-83EF08D847CC}"/>
              </a:ext>
            </a:extLst>
          </p:cNvPr>
          <p:cNvSpPr/>
          <p:nvPr/>
        </p:nvSpPr>
        <p:spPr>
          <a:xfrm>
            <a:off x="657071" y="1834279"/>
            <a:ext cx="2245274" cy="1593370"/>
          </a:xfrm>
          <a:prstGeom prst="roundRect">
            <a:avLst>
              <a:gd name="adj" fmla="val 13574"/>
            </a:avLst>
          </a:prstGeom>
          <a:solidFill>
            <a:srgbClr val="FAA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CEO, Execs and Management</a:t>
            </a:r>
          </a:p>
          <a:p>
            <a:pPr algn="ctr"/>
            <a:r>
              <a:rPr lang="en-US" sz="1600" dirty="0"/>
              <a:t>Walking the talk. Promoting employee referral. </a:t>
            </a:r>
          </a:p>
        </p:txBody>
      </p:sp>
      <p:sp>
        <p:nvSpPr>
          <p:cNvPr id="9" name="Rectangle: Rounded Corners 8">
            <a:extLst>
              <a:ext uri="{FF2B5EF4-FFF2-40B4-BE49-F238E27FC236}">
                <a16:creationId xmlns:a16="http://schemas.microsoft.com/office/drawing/2014/main" id="{07519AB4-64AF-47E2-9FAC-E9ADDB5734DC}"/>
              </a:ext>
            </a:extLst>
          </p:cNvPr>
          <p:cNvSpPr/>
          <p:nvPr/>
        </p:nvSpPr>
        <p:spPr>
          <a:xfrm>
            <a:off x="598379" y="4254228"/>
            <a:ext cx="3542708" cy="1371600"/>
          </a:xfrm>
          <a:prstGeom prst="roundRect">
            <a:avLst>
              <a:gd name="adj" fmla="val 13574"/>
            </a:avLst>
          </a:prstGeom>
          <a:solidFill>
            <a:srgbClr val="5DC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TA/Recruiters/Admins</a:t>
            </a:r>
          </a:p>
          <a:p>
            <a:pPr algn="ctr"/>
            <a:r>
              <a:rPr lang="en-US" sz="1600" dirty="0"/>
              <a:t>Responsible for recruitment and pushing referral through the recruitment stages.</a:t>
            </a:r>
          </a:p>
        </p:txBody>
      </p:sp>
      <p:sp>
        <p:nvSpPr>
          <p:cNvPr id="10" name="Rectangle: Rounded Corners 9">
            <a:extLst>
              <a:ext uri="{FF2B5EF4-FFF2-40B4-BE49-F238E27FC236}">
                <a16:creationId xmlns:a16="http://schemas.microsoft.com/office/drawing/2014/main" id="{C7A314E9-A8F6-4BA1-9075-B7612B92B1A4}"/>
              </a:ext>
            </a:extLst>
          </p:cNvPr>
          <p:cNvSpPr/>
          <p:nvPr/>
        </p:nvSpPr>
        <p:spPr>
          <a:xfrm>
            <a:off x="4443746" y="4254228"/>
            <a:ext cx="2401630" cy="1559668"/>
          </a:xfrm>
          <a:prstGeom prst="roundRect">
            <a:avLst>
              <a:gd name="adj" fmla="val 13574"/>
            </a:avLst>
          </a:prstGeom>
          <a:solidFill>
            <a:srgbClr val="5DC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Champions</a:t>
            </a:r>
          </a:p>
          <a:p>
            <a:pPr algn="ctr"/>
            <a:r>
              <a:rPr lang="en-US" sz="1600"/>
              <a:t>Local CF advocates. Promoting Care Friends use, helping employees use the app. (</a:t>
            </a:r>
            <a:r>
              <a:rPr lang="en-US" sz="1600" err="1"/>
              <a:t>incentivised</a:t>
            </a:r>
            <a:r>
              <a:rPr lang="en-US" sz="1600"/>
              <a:t>)</a:t>
            </a:r>
          </a:p>
        </p:txBody>
      </p:sp>
      <p:sp>
        <p:nvSpPr>
          <p:cNvPr id="11" name="Rectangle: Rounded Corners 10">
            <a:extLst>
              <a:ext uri="{FF2B5EF4-FFF2-40B4-BE49-F238E27FC236}">
                <a16:creationId xmlns:a16="http://schemas.microsoft.com/office/drawing/2014/main" id="{F5F3E136-F301-4F3A-8FE1-59012F5BA7FF}"/>
              </a:ext>
            </a:extLst>
          </p:cNvPr>
          <p:cNvSpPr/>
          <p:nvPr/>
        </p:nvSpPr>
        <p:spPr>
          <a:xfrm>
            <a:off x="7031302" y="4254228"/>
            <a:ext cx="1607205" cy="1371600"/>
          </a:xfrm>
          <a:prstGeom prst="roundRect">
            <a:avLst>
              <a:gd name="adj" fmla="val 13574"/>
            </a:avLst>
          </a:prstGeom>
          <a:solidFill>
            <a:srgbClr val="5DC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Payroll</a:t>
            </a:r>
          </a:p>
          <a:p>
            <a:pPr algn="ctr"/>
            <a:r>
              <a:rPr lang="en-US" sz="1600"/>
              <a:t>Processing payment requests.</a:t>
            </a:r>
          </a:p>
        </p:txBody>
      </p:sp>
      <p:sp>
        <p:nvSpPr>
          <p:cNvPr id="12" name="Rectangle: Rounded Corners 11">
            <a:extLst>
              <a:ext uri="{FF2B5EF4-FFF2-40B4-BE49-F238E27FC236}">
                <a16:creationId xmlns:a16="http://schemas.microsoft.com/office/drawing/2014/main" id="{75A65297-E781-42FA-B206-7D2910F5F641}"/>
              </a:ext>
            </a:extLst>
          </p:cNvPr>
          <p:cNvSpPr/>
          <p:nvPr/>
        </p:nvSpPr>
        <p:spPr>
          <a:xfrm>
            <a:off x="8824433" y="4254228"/>
            <a:ext cx="2931151" cy="1559668"/>
          </a:xfrm>
          <a:prstGeom prst="roundRect">
            <a:avLst>
              <a:gd name="adj" fmla="val 13574"/>
            </a:avLst>
          </a:prstGeom>
          <a:solidFill>
            <a:srgbClr val="5DC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Central HR</a:t>
            </a:r>
          </a:p>
          <a:p>
            <a:pPr algn="ctr"/>
            <a:r>
              <a:rPr lang="en-US" sz="1600"/>
              <a:t>Promoting referrals as part of onboarding. Adding jobs to Care Friends &amp; keeping track of new employee job milestone.</a:t>
            </a:r>
          </a:p>
        </p:txBody>
      </p:sp>
      <p:sp>
        <p:nvSpPr>
          <p:cNvPr id="13" name="Rectangle: Rounded Corners 12">
            <a:extLst>
              <a:ext uri="{FF2B5EF4-FFF2-40B4-BE49-F238E27FC236}">
                <a16:creationId xmlns:a16="http://schemas.microsoft.com/office/drawing/2014/main" id="{61C815B9-4A13-4246-8818-F47CDDFCB0E0}"/>
              </a:ext>
            </a:extLst>
          </p:cNvPr>
          <p:cNvSpPr/>
          <p:nvPr/>
        </p:nvSpPr>
        <p:spPr>
          <a:xfrm>
            <a:off x="8187995" y="1682882"/>
            <a:ext cx="3549855" cy="1371600"/>
          </a:xfrm>
          <a:prstGeom prst="roundRect">
            <a:avLst>
              <a:gd name="adj" fmla="val 13574"/>
            </a:avLst>
          </a:prstGeom>
          <a:solidFill>
            <a:srgbClr val="5DC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Launch Manager</a:t>
            </a:r>
          </a:p>
          <a:p>
            <a:pPr algn="ctr"/>
            <a:r>
              <a:rPr lang="en-US" sz="1600" dirty="0"/>
              <a:t>Often someone from Marketing/Comms. Responsible for launching CF and ongoing engagement comms (internal and external)</a:t>
            </a:r>
          </a:p>
        </p:txBody>
      </p:sp>
      <p:cxnSp>
        <p:nvCxnSpPr>
          <p:cNvPr id="17" name="Straight Connector 16">
            <a:extLst>
              <a:ext uri="{FF2B5EF4-FFF2-40B4-BE49-F238E27FC236}">
                <a16:creationId xmlns:a16="http://schemas.microsoft.com/office/drawing/2014/main" id="{0404200F-F3E2-4B26-8E77-BB9229C9437B}"/>
              </a:ext>
            </a:extLst>
          </p:cNvPr>
          <p:cNvCxnSpPr>
            <a:cxnSpLocks/>
            <a:endCxn id="9" idx="0"/>
          </p:cNvCxnSpPr>
          <p:nvPr/>
        </p:nvCxnSpPr>
        <p:spPr>
          <a:xfrm flipH="1">
            <a:off x="2369733" y="3914689"/>
            <a:ext cx="2431" cy="339539"/>
          </a:xfrm>
          <a:prstGeom prst="line">
            <a:avLst/>
          </a:prstGeom>
        </p:spPr>
        <p:style>
          <a:lnRef idx="3">
            <a:schemeClr val="accent3"/>
          </a:lnRef>
          <a:fillRef idx="0">
            <a:schemeClr val="accent3"/>
          </a:fillRef>
          <a:effectRef idx="2">
            <a:schemeClr val="accent3"/>
          </a:effectRef>
          <a:fontRef idx="minor">
            <a:schemeClr val="tx1"/>
          </a:fontRef>
        </p:style>
      </p:cxnSp>
      <p:cxnSp>
        <p:nvCxnSpPr>
          <p:cNvPr id="20" name="Straight Connector 19">
            <a:extLst>
              <a:ext uri="{FF2B5EF4-FFF2-40B4-BE49-F238E27FC236}">
                <a16:creationId xmlns:a16="http://schemas.microsoft.com/office/drawing/2014/main" id="{D2E1F8BA-65F2-4789-93A1-CA8F436246B2}"/>
              </a:ext>
            </a:extLst>
          </p:cNvPr>
          <p:cNvCxnSpPr>
            <a:cxnSpLocks/>
            <a:endCxn id="10" idx="0"/>
          </p:cNvCxnSpPr>
          <p:nvPr/>
        </p:nvCxnSpPr>
        <p:spPr>
          <a:xfrm>
            <a:off x="5639700" y="3915381"/>
            <a:ext cx="4861" cy="338847"/>
          </a:xfrm>
          <a:prstGeom prst="line">
            <a:avLst/>
          </a:prstGeom>
        </p:spPr>
        <p:style>
          <a:lnRef idx="3">
            <a:schemeClr val="accent3"/>
          </a:lnRef>
          <a:fillRef idx="0">
            <a:schemeClr val="accent3"/>
          </a:fillRef>
          <a:effectRef idx="2">
            <a:schemeClr val="accent3"/>
          </a:effectRef>
          <a:fontRef idx="minor">
            <a:schemeClr val="tx1"/>
          </a:fontRef>
        </p:style>
      </p:cxnSp>
      <p:cxnSp>
        <p:nvCxnSpPr>
          <p:cNvPr id="31" name="Straight Connector 30">
            <a:extLst>
              <a:ext uri="{FF2B5EF4-FFF2-40B4-BE49-F238E27FC236}">
                <a16:creationId xmlns:a16="http://schemas.microsoft.com/office/drawing/2014/main" id="{B34D1ADB-9C22-4751-8CC5-D003E15AE3C2}"/>
              </a:ext>
            </a:extLst>
          </p:cNvPr>
          <p:cNvCxnSpPr>
            <a:cxnSpLocks/>
          </p:cNvCxnSpPr>
          <p:nvPr/>
        </p:nvCxnSpPr>
        <p:spPr>
          <a:xfrm>
            <a:off x="7827613" y="3916072"/>
            <a:ext cx="4861" cy="338847"/>
          </a:xfrm>
          <a:prstGeom prst="line">
            <a:avLst/>
          </a:prstGeom>
        </p:spPr>
        <p:style>
          <a:lnRef idx="3">
            <a:schemeClr val="accent3"/>
          </a:lnRef>
          <a:fillRef idx="0">
            <a:schemeClr val="accent3"/>
          </a:fillRef>
          <a:effectRef idx="2">
            <a:schemeClr val="accent3"/>
          </a:effectRef>
          <a:fontRef idx="minor">
            <a:schemeClr val="tx1"/>
          </a:fontRef>
        </p:style>
      </p:cxnSp>
      <p:cxnSp>
        <p:nvCxnSpPr>
          <p:cNvPr id="32" name="Straight Connector 31">
            <a:extLst>
              <a:ext uri="{FF2B5EF4-FFF2-40B4-BE49-F238E27FC236}">
                <a16:creationId xmlns:a16="http://schemas.microsoft.com/office/drawing/2014/main" id="{F6E7750B-ABD0-4A89-9E91-47369C8E38A3}"/>
              </a:ext>
            </a:extLst>
          </p:cNvPr>
          <p:cNvCxnSpPr>
            <a:cxnSpLocks/>
          </p:cNvCxnSpPr>
          <p:nvPr/>
        </p:nvCxnSpPr>
        <p:spPr>
          <a:xfrm>
            <a:off x="10022041" y="3915380"/>
            <a:ext cx="4861" cy="338847"/>
          </a:xfrm>
          <a:prstGeom prst="line">
            <a:avLst/>
          </a:prstGeom>
        </p:spPr>
        <p:style>
          <a:lnRef idx="3">
            <a:schemeClr val="accent3"/>
          </a:lnRef>
          <a:fillRef idx="0">
            <a:schemeClr val="accent3"/>
          </a:fillRef>
          <a:effectRef idx="2">
            <a:schemeClr val="accent3"/>
          </a:effectRef>
          <a:fontRef idx="minor">
            <a:schemeClr val="tx1"/>
          </a:fontRef>
        </p:style>
      </p:cxnSp>
      <p:cxnSp>
        <p:nvCxnSpPr>
          <p:cNvPr id="33" name="Straight Connector 32">
            <a:extLst>
              <a:ext uri="{FF2B5EF4-FFF2-40B4-BE49-F238E27FC236}">
                <a16:creationId xmlns:a16="http://schemas.microsoft.com/office/drawing/2014/main" id="{E30C5E33-22DD-4CD4-828A-E27196440E74}"/>
              </a:ext>
            </a:extLst>
          </p:cNvPr>
          <p:cNvCxnSpPr>
            <a:cxnSpLocks/>
          </p:cNvCxnSpPr>
          <p:nvPr/>
        </p:nvCxnSpPr>
        <p:spPr>
          <a:xfrm flipH="1">
            <a:off x="2369733" y="3915380"/>
            <a:ext cx="7652308"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36" name="Straight Connector 35">
            <a:extLst>
              <a:ext uri="{FF2B5EF4-FFF2-40B4-BE49-F238E27FC236}">
                <a16:creationId xmlns:a16="http://schemas.microsoft.com/office/drawing/2014/main" id="{FAB51323-5B70-4CFC-8CC5-F82DEA2B8375}"/>
              </a:ext>
            </a:extLst>
          </p:cNvPr>
          <p:cNvCxnSpPr>
            <a:cxnSpLocks/>
          </p:cNvCxnSpPr>
          <p:nvPr/>
        </p:nvCxnSpPr>
        <p:spPr>
          <a:xfrm>
            <a:off x="5618730" y="3054482"/>
            <a:ext cx="2431" cy="860207"/>
          </a:xfrm>
          <a:prstGeom prst="line">
            <a:avLst/>
          </a:prstGeom>
        </p:spPr>
        <p:style>
          <a:lnRef idx="3">
            <a:schemeClr val="accent3"/>
          </a:lnRef>
          <a:fillRef idx="0">
            <a:schemeClr val="accent3"/>
          </a:fillRef>
          <a:effectRef idx="2">
            <a:schemeClr val="accent3"/>
          </a:effectRef>
          <a:fontRef idx="minor">
            <a:schemeClr val="tx1"/>
          </a:fontRef>
        </p:style>
      </p:cxnSp>
      <p:cxnSp>
        <p:nvCxnSpPr>
          <p:cNvPr id="38" name="Straight Connector 37">
            <a:extLst>
              <a:ext uri="{FF2B5EF4-FFF2-40B4-BE49-F238E27FC236}">
                <a16:creationId xmlns:a16="http://schemas.microsoft.com/office/drawing/2014/main" id="{28A6218E-8CDF-4CEB-8BA1-938CEACD8773}"/>
              </a:ext>
            </a:extLst>
          </p:cNvPr>
          <p:cNvCxnSpPr>
            <a:cxnSpLocks/>
            <a:stCxn id="13" idx="1"/>
            <a:endCxn id="7" idx="3"/>
          </p:cNvCxnSpPr>
          <p:nvPr/>
        </p:nvCxnSpPr>
        <p:spPr>
          <a:xfrm flipH="1">
            <a:off x="6980569" y="2368682"/>
            <a:ext cx="1207426" cy="0"/>
          </a:xfrm>
          <a:prstGeom prst="line">
            <a:avLst/>
          </a:prstGeom>
          <a:ln>
            <a:prstDash val="lgDash"/>
          </a:ln>
        </p:spPr>
        <p:style>
          <a:lnRef idx="3">
            <a:schemeClr val="accent3"/>
          </a:lnRef>
          <a:fillRef idx="0">
            <a:schemeClr val="accent3"/>
          </a:fillRef>
          <a:effectRef idx="2">
            <a:schemeClr val="accent3"/>
          </a:effectRef>
          <a:fontRef idx="minor">
            <a:schemeClr val="tx1"/>
          </a:fontRef>
        </p:style>
      </p:cxnSp>
      <p:pic>
        <p:nvPicPr>
          <p:cNvPr id="4" name="Graphic 3" descr="Award ribbon with star">
            <a:extLst>
              <a:ext uri="{FF2B5EF4-FFF2-40B4-BE49-F238E27FC236}">
                <a16:creationId xmlns:a16="http://schemas.microsoft.com/office/drawing/2014/main" id="{F78CB236-CB04-298C-D896-561A8B143B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29141" y="3615450"/>
            <a:ext cx="1559668" cy="1559668"/>
          </a:xfrm>
          <a:prstGeom prst="rect">
            <a:avLst/>
          </a:prstGeom>
        </p:spPr>
      </p:pic>
      <p:sp>
        <p:nvSpPr>
          <p:cNvPr id="18" name="Rectangle 17">
            <a:extLst>
              <a:ext uri="{FF2B5EF4-FFF2-40B4-BE49-F238E27FC236}">
                <a16:creationId xmlns:a16="http://schemas.microsoft.com/office/drawing/2014/main" id="{6D738095-0CC1-CBDD-6865-4E9EF9332B29}"/>
              </a:ext>
            </a:extLst>
          </p:cNvPr>
          <p:cNvSpPr/>
          <p:nvPr/>
        </p:nvSpPr>
        <p:spPr>
          <a:xfrm>
            <a:off x="53094" y="5893455"/>
            <a:ext cx="1610524" cy="8790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80646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par>
                                <p:cTn id="26" presetID="10" presetClass="entr" presetSubtype="0"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par>
                                <p:cTn id="29" presetID="10"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par>
                                <p:cTn id="43" presetID="10" presetClass="entr" presetSubtype="0" fill="hold"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500"/>
                                        <p:tgtEl>
                                          <p:spTgt spid="3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500"/>
                                        <p:tgtEl>
                                          <p:spTgt spid="3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at a desk looking at a computer screen&#10;&#10;Description automatically generated with medium confidence">
            <a:extLst>
              <a:ext uri="{FF2B5EF4-FFF2-40B4-BE49-F238E27FC236}">
                <a16:creationId xmlns:a16="http://schemas.microsoft.com/office/drawing/2014/main" id="{E0EC8F0D-51D2-4300-02C3-6C183A6DC0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8185"/>
            <a:ext cx="12557759" cy="8354050"/>
          </a:xfrm>
          <a:prstGeom prst="rect">
            <a:avLst/>
          </a:prstGeom>
        </p:spPr>
      </p:pic>
      <p:pic>
        <p:nvPicPr>
          <p:cNvPr id="19" name="Picture 18" descr="A hand holding a cell phone&#10;&#10;Description automatically generated with medium confidence">
            <a:extLst>
              <a:ext uri="{FF2B5EF4-FFF2-40B4-BE49-F238E27FC236}">
                <a16:creationId xmlns:a16="http://schemas.microsoft.com/office/drawing/2014/main" id="{33D6A622-1443-B441-DEC2-AFE1651D92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6640" y="145223"/>
            <a:ext cx="6106027" cy="6858000"/>
          </a:xfrm>
          <a:prstGeom prst="rect">
            <a:avLst/>
          </a:prstGeom>
        </p:spPr>
      </p:pic>
    </p:spTree>
    <p:extLst>
      <p:ext uri="{BB962C8B-B14F-4D97-AF65-F5344CB8AC3E}">
        <p14:creationId xmlns:p14="http://schemas.microsoft.com/office/powerpoint/2010/main" val="1061328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3A2CFC-2A87-4E9C-B1E0-B8970D1B687B}"/>
              </a:ext>
            </a:extLst>
          </p:cNvPr>
          <p:cNvSpPr>
            <a:spLocks noGrp="1"/>
          </p:cNvSpPr>
          <p:nvPr>
            <p:ph type="title"/>
          </p:nvPr>
        </p:nvSpPr>
        <p:spPr/>
        <p:txBody>
          <a:bodyPr>
            <a:normAutofit fontScale="90000"/>
          </a:bodyPr>
          <a:lstStyle/>
          <a:p>
            <a:r>
              <a:rPr lang="en-US" dirty="0"/>
              <a:t>Why Care Friends turbocharges referrals</a:t>
            </a:r>
            <a:endParaRPr lang="en-AU" dirty="0"/>
          </a:p>
        </p:txBody>
      </p:sp>
      <p:sp>
        <p:nvSpPr>
          <p:cNvPr id="7" name="Content Placeholder 1">
            <a:extLst>
              <a:ext uri="{FF2B5EF4-FFF2-40B4-BE49-F238E27FC236}">
                <a16:creationId xmlns:a16="http://schemas.microsoft.com/office/drawing/2014/main" id="{5999D1D3-7659-4545-B5AF-E5BABBA98C48}"/>
              </a:ext>
            </a:extLst>
          </p:cNvPr>
          <p:cNvSpPr>
            <a:spLocks noGrp="1"/>
          </p:cNvSpPr>
          <p:nvPr>
            <p:ph idx="1"/>
          </p:nvPr>
        </p:nvSpPr>
        <p:spPr>
          <a:xfrm>
            <a:off x="6016725" y="1486138"/>
            <a:ext cx="4938704" cy="716853"/>
          </a:xfrm>
        </p:spPr>
        <p:txBody>
          <a:bodyPr>
            <a:normAutofit/>
          </a:bodyPr>
          <a:lstStyle/>
          <a:p>
            <a:pPr algn="ctr"/>
            <a:r>
              <a:rPr lang="en-AU" sz="2800" b="1" dirty="0">
                <a:effectLst/>
                <a:ea typeface="Calibri" panose="020F0502020204030204" pitchFamily="34" charset="0"/>
              </a:rPr>
              <a:t>Micro-rewards and gamification </a:t>
            </a:r>
          </a:p>
        </p:txBody>
      </p:sp>
      <p:sp>
        <p:nvSpPr>
          <p:cNvPr id="8" name="Content Placeholder 1">
            <a:extLst>
              <a:ext uri="{FF2B5EF4-FFF2-40B4-BE49-F238E27FC236}">
                <a16:creationId xmlns:a16="http://schemas.microsoft.com/office/drawing/2014/main" id="{0F8A3224-EEE9-4FC1-96D6-A14595FAB019}"/>
              </a:ext>
            </a:extLst>
          </p:cNvPr>
          <p:cNvSpPr txBox="1">
            <a:spLocks/>
          </p:cNvSpPr>
          <p:nvPr/>
        </p:nvSpPr>
        <p:spPr>
          <a:xfrm>
            <a:off x="366384" y="1486138"/>
            <a:ext cx="3895085" cy="716853"/>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AU" b="1" dirty="0">
                <a:ea typeface="Calibri" panose="020F0502020204030204" pitchFamily="34" charset="0"/>
              </a:rPr>
              <a:t>Easier Admin/Automation</a:t>
            </a:r>
          </a:p>
        </p:txBody>
      </p:sp>
      <p:sp>
        <p:nvSpPr>
          <p:cNvPr id="9" name="TextBox 8">
            <a:extLst>
              <a:ext uri="{FF2B5EF4-FFF2-40B4-BE49-F238E27FC236}">
                <a16:creationId xmlns:a16="http://schemas.microsoft.com/office/drawing/2014/main" id="{4587BA00-32ED-4AF1-B125-33C8662145DD}"/>
              </a:ext>
            </a:extLst>
          </p:cNvPr>
          <p:cNvSpPr txBox="1"/>
          <p:nvPr/>
        </p:nvSpPr>
        <p:spPr>
          <a:xfrm>
            <a:off x="456965" y="2202991"/>
            <a:ext cx="4705790" cy="4319196"/>
          </a:xfrm>
          <a:prstGeom prst="rect">
            <a:avLst/>
          </a:prstGeom>
          <a:noFill/>
        </p:spPr>
        <p:txBody>
          <a:bodyPr wrap="square">
            <a:spAutoFit/>
          </a:bodyPr>
          <a:lstStyle/>
          <a:p>
            <a:pPr marL="514350" indent="-514350">
              <a:lnSpc>
                <a:spcPct val="150000"/>
              </a:lnSpc>
              <a:spcAft>
                <a:spcPts val="800"/>
              </a:spcAft>
              <a:buClr>
                <a:srgbClr val="5DC2A6"/>
              </a:buClr>
              <a:buFont typeface="+mj-lt"/>
              <a:buAutoNum type="arabicPeriod"/>
              <a:defRPr/>
            </a:pPr>
            <a:r>
              <a:rPr kumimoji="0" lang="en-AU" sz="2400" b="0" i="0" u="none" strike="noStrike" kern="1200" cap="none" spc="0" normalizeH="0" baseline="0" noProof="0" dirty="0">
                <a:ln>
                  <a:noFill/>
                </a:ln>
                <a:solidFill>
                  <a:prstClr val="black"/>
                </a:solidFill>
                <a:effectLst/>
                <a:uLnTx/>
                <a:uFillTx/>
                <a:latin typeface="Abadi Extra Light" panose="020B0204020104020204" pitchFamily="34" charset="0"/>
                <a:ea typeface="Calibri" panose="020F0502020204030204" pitchFamily="34" charset="0"/>
              </a:rPr>
              <a:t>When a job is posted, all app users are notified</a:t>
            </a:r>
          </a:p>
          <a:p>
            <a:pPr marL="514350" indent="-514350">
              <a:lnSpc>
                <a:spcPct val="150000"/>
              </a:lnSpc>
              <a:spcAft>
                <a:spcPts val="800"/>
              </a:spcAft>
              <a:buClr>
                <a:srgbClr val="5DC2A6"/>
              </a:buClr>
              <a:buFont typeface="+mj-lt"/>
              <a:buAutoNum type="arabicPeriod"/>
              <a:defRPr/>
            </a:pPr>
            <a:r>
              <a:rPr kumimoji="0" lang="en-AU" sz="2400" b="0" i="0" u="none" strike="noStrike" kern="1200" cap="none" spc="0" normalizeH="0" baseline="0" noProof="0" dirty="0">
                <a:ln>
                  <a:noFill/>
                </a:ln>
                <a:solidFill>
                  <a:prstClr val="black"/>
                </a:solidFill>
                <a:effectLst/>
                <a:uLnTx/>
                <a:uFillTx/>
                <a:latin typeface="Abadi Extra Light" panose="020B0204020104020204" pitchFamily="34" charset="0"/>
                <a:ea typeface="Calibri" panose="020F0502020204030204" pitchFamily="34" charset="0"/>
              </a:rPr>
              <a:t>Auto email when EOI arrives</a:t>
            </a:r>
          </a:p>
          <a:p>
            <a:pPr marL="514350" indent="-514350">
              <a:lnSpc>
                <a:spcPct val="150000"/>
              </a:lnSpc>
              <a:spcAft>
                <a:spcPts val="800"/>
              </a:spcAft>
              <a:buClr>
                <a:srgbClr val="5DC2A6"/>
              </a:buClr>
              <a:buFont typeface="+mj-lt"/>
              <a:buAutoNum type="arabicPeriod"/>
              <a:defRPr/>
            </a:pPr>
            <a:r>
              <a:rPr kumimoji="0" lang="en-AU" sz="2400" b="0" i="0" u="none" strike="noStrike" kern="1200" cap="none" spc="0" normalizeH="0" baseline="0" noProof="0" dirty="0">
                <a:ln>
                  <a:noFill/>
                </a:ln>
                <a:solidFill>
                  <a:prstClr val="black"/>
                </a:solidFill>
                <a:effectLst/>
                <a:uLnTx/>
                <a:uFillTx/>
                <a:latin typeface="Abadi Extra Light" panose="020B0204020104020204" pitchFamily="34" charset="0"/>
                <a:ea typeface="Calibri" panose="020F0502020204030204" pitchFamily="34" charset="0"/>
              </a:rPr>
              <a:t>Referral progress</a:t>
            </a:r>
            <a:r>
              <a:rPr lang="en-AU" sz="2400" dirty="0">
                <a:solidFill>
                  <a:prstClr val="black"/>
                </a:solidFill>
                <a:latin typeface="Abadi Extra Light" panose="020B0204020104020204" pitchFamily="34" charset="0"/>
                <a:ea typeface="Calibri" panose="020F0502020204030204" pitchFamily="34" charset="0"/>
              </a:rPr>
              <a:t> updates via notifications to employees</a:t>
            </a:r>
          </a:p>
          <a:p>
            <a:pPr marL="514350" indent="-514350">
              <a:lnSpc>
                <a:spcPct val="150000"/>
              </a:lnSpc>
              <a:spcBef>
                <a:spcPts val="0"/>
              </a:spcBef>
              <a:spcAft>
                <a:spcPts val="800"/>
              </a:spcAft>
              <a:buClr>
                <a:srgbClr val="5DC2A6"/>
              </a:buClr>
              <a:buFont typeface="+mj-lt"/>
              <a:buAutoNum type="arabicPeriod"/>
              <a:defRPr/>
            </a:pPr>
            <a:r>
              <a:rPr kumimoji="0" lang="en-AU" sz="2400" b="0" i="0" u="none" strike="noStrike" kern="1200" cap="none" spc="0" normalizeH="0" baseline="0" noProof="0" dirty="0">
                <a:ln>
                  <a:noFill/>
                </a:ln>
                <a:solidFill>
                  <a:prstClr val="black"/>
                </a:solidFill>
                <a:effectLst/>
                <a:uLnTx/>
                <a:uFillTx/>
                <a:latin typeface="Abadi Extra Light" panose="020B0204020104020204" pitchFamily="34" charset="0"/>
                <a:ea typeface="Calibri" panose="020F0502020204030204" pitchFamily="34" charset="0"/>
              </a:rPr>
              <a:t>Audit trail and reporting</a:t>
            </a:r>
          </a:p>
          <a:p>
            <a:pPr marL="514350" indent="-514350">
              <a:lnSpc>
                <a:spcPct val="150000"/>
              </a:lnSpc>
              <a:spcBef>
                <a:spcPts val="0"/>
              </a:spcBef>
              <a:spcAft>
                <a:spcPts val="800"/>
              </a:spcAft>
              <a:buClr>
                <a:srgbClr val="5DC2A6"/>
              </a:buClr>
              <a:buFont typeface="+mj-lt"/>
              <a:buAutoNum type="arabicPeriod"/>
              <a:defRPr/>
            </a:pPr>
            <a:r>
              <a:rPr kumimoji="0" lang="en-AU" sz="2400" b="0" i="0" u="none" strike="noStrike" kern="1200" cap="none" spc="0" normalizeH="0" baseline="0" noProof="0" dirty="0">
                <a:ln>
                  <a:noFill/>
                </a:ln>
                <a:solidFill>
                  <a:prstClr val="black"/>
                </a:solidFill>
                <a:effectLst/>
                <a:uLnTx/>
                <a:uFillTx/>
                <a:latin typeface="Abadi Extra Light" panose="020B0204020104020204" pitchFamily="34" charset="0"/>
                <a:ea typeface="Calibri" panose="020F0502020204030204" pitchFamily="34" charset="0"/>
              </a:rPr>
              <a:t>Bonus Points and Notifications</a:t>
            </a:r>
          </a:p>
        </p:txBody>
      </p:sp>
      <p:graphicFrame>
        <p:nvGraphicFramePr>
          <p:cNvPr id="10" name="Table 3">
            <a:extLst>
              <a:ext uri="{FF2B5EF4-FFF2-40B4-BE49-F238E27FC236}">
                <a16:creationId xmlns:a16="http://schemas.microsoft.com/office/drawing/2014/main" id="{6A041555-7C6B-4C59-89E2-05F1CC440662}"/>
              </a:ext>
            </a:extLst>
          </p:cNvPr>
          <p:cNvGraphicFramePr>
            <a:graphicFrameLocks noGrp="1"/>
          </p:cNvGraphicFramePr>
          <p:nvPr>
            <p:extLst>
              <p:ext uri="{D42A27DB-BD31-4B8C-83A1-F6EECF244321}">
                <p14:modId xmlns:p14="http://schemas.microsoft.com/office/powerpoint/2010/main" val="4044657933"/>
              </p:ext>
            </p:extLst>
          </p:nvPr>
        </p:nvGraphicFramePr>
        <p:xfrm>
          <a:off x="5430643" y="2202991"/>
          <a:ext cx="6110869" cy="3403824"/>
        </p:xfrm>
        <a:graphic>
          <a:graphicData uri="http://schemas.openxmlformats.org/drawingml/2006/table">
            <a:tbl>
              <a:tblPr firstRow="1" bandRow="1">
                <a:tableStyleId>{5C22544A-7EE6-4342-B048-85BDC9FD1C3A}</a:tableStyleId>
              </a:tblPr>
              <a:tblGrid>
                <a:gridCol w="4947594">
                  <a:extLst>
                    <a:ext uri="{9D8B030D-6E8A-4147-A177-3AD203B41FA5}">
                      <a16:colId xmlns:a16="http://schemas.microsoft.com/office/drawing/2014/main" val="4224928713"/>
                    </a:ext>
                  </a:extLst>
                </a:gridCol>
                <a:gridCol w="1163275">
                  <a:extLst>
                    <a:ext uri="{9D8B030D-6E8A-4147-A177-3AD203B41FA5}">
                      <a16:colId xmlns:a16="http://schemas.microsoft.com/office/drawing/2014/main" val="1513673109"/>
                    </a:ext>
                  </a:extLst>
                </a:gridCol>
              </a:tblGrid>
              <a:tr h="425478">
                <a:tc>
                  <a:txBody>
                    <a:bodyPr/>
                    <a:lstStyle/>
                    <a:p>
                      <a:r>
                        <a:rPr lang="en-US" dirty="0"/>
                        <a:t>Action</a:t>
                      </a:r>
                      <a:endParaRPr lang="en-AU" dirty="0"/>
                    </a:p>
                  </a:txBody>
                  <a:tcPr>
                    <a:solidFill>
                      <a:srgbClr val="5DC2A6"/>
                    </a:solidFill>
                  </a:tcPr>
                </a:tc>
                <a:tc>
                  <a:txBody>
                    <a:bodyPr/>
                    <a:lstStyle/>
                    <a:p>
                      <a:r>
                        <a:rPr lang="en-US"/>
                        <a:t>Points</a:t>
                      </a:r>
                      <a:endParaRPr lang="en-AU"/>
                    </a:p>
                  </a:txBody>
                  <a:tcPr>
                    <a:solidFill>
                      <a:srgbClr val="5DC2A6"/>
                    </a:solidFill>
                  </a:tcPr>
                </a:tc>
                <a:extLst>
                  <a:ext uri="{0D108BD9-81ED-4DB2-BD59-A6C34878D82A}">
                    <a16:rowId xmlns:a16="http://schemas.microsoft.com/office/drawing/2014/main" val="3370886737"/>
                  </a:ext>
                </a:extLst>
              </a:tr>
              <a:tr h="425478">
                <a:tc>
                  <a:txBody>
                    <a:bodyPr/>
                    <a:lstStyle/>
                    <a:p>
                      <a:r>
                        <a:rPr lang="en-US"/>
                        <a:t>Downloading the app (welcome points)</a:t>
                      </a:r>
                      <a:endParaRPr lang="en-AU"/>
                    </a:p>
                  </a:txBody>
                  <a:tcPr>
                    <a:solidFill>
                      <a:schemeClr val="bg1">
                        <a:lumMod val="95000"/>
                      </a:schemeClr>
                    </a:solidFill>
                  </a:tcPr>
                </a:tc>
                <a:tc>
                  <a:txBody>
                    <a:bodyPr/>
                    <a:lstStyle/>
                    <a:p>
                      <a:pPr algn="ctr"/>
                      <a:r>
                        <a:rPr lang="en-US" dirty="0">
                          <a:highlight>
                            <a:srgbClr val="FFFF00"/>
                          </a:highlight>
                        </a:rPr>
                        <a:t>10</a:t>
                      </a:r>
                      <a:endParaRPr lang="en-AU" dirty="0">
                        <a:highlight>
                          <a:srgbClr val="FFFF00"/>
                        </a:highlight>
                      </a:endParaRPr>
                    </a:p>
                  </a:txBody>
                  <a:tcPr>
                    <a:solidFill>
                      <a:schemeClr val="bg1">
                        <a:lumMod val="95000"/>
                      </a:schemeClr>
                    </a:solidFill>
                  </a:tcPr>
                </a:tc>
                <a:extLst>
                  <a:ext uri="{0D108BD9-81ED-4DB2-BD59-A6C34878D82A}">
                    <a16:rowId xmlns:a16="http://schemas.microsoft.com/office/drawing/2014/main" val="4143760807"/>
                  </a:ext>
                </a:extLst>
              </a:tr>
              <a:tr h="425478">
                <a:tc>
                  <a:txBody>
                    <a:bodyPr/>
                    <a:lstStyle/>
                    <a:p>
                      <a:r>
                        <a:rPr lang="en-US"/>
                        <a:t>Sharing a job via the app</a:t>
                      </a:r>
                      <a:endParaRPr lang="en-AU"/>
                    </a:p>
                  </a:txBody>
                  <a:tcPr>
                    <a:solidFill>
                      <a:schemeClr val="bg1">
                        <a:lumMod val="95000"/>
                      </a:schemeClr>
                    </a:solidFill>
                  </a:tcPr>
                </a:tc>
                <a:tc>
                  <a:txBody>
                    <a:bodyPr/>
                    <a:lstStyle/>
                    <a:p>
                      <a:pPr algn="ctr"/>
                      <a:r>
                        <a:rPr lang="en-US">
                          <a:highlight>
                            <a:srgbClr val="FFFF00"/>
                          </a:highlight>
                        </a:rPr>
                        <a:t>1</a:t>
                      </a:r>
                      <a:endParaRPr lang="en-AU">
                        <a:highlight>
                          <a:srgbClr val="FFFF00"/>
                        </a:highlight>
                      </a:endParaRPr>
                    </a:p>
                  </a:txBody>
                  <a:tcPr>
                    <a:solidFill>
                      <a:schemeClr val="bg1">
                        <a:lumMod val="95000"/>
                      </a:schemeClr>
                    </a:solidFill>
                  </a:tcPr>
                </a:tc>
                <a:extLst>
                  <a:ext uri="{0D108BD9-81ED-4DB2-BD59-A6C34878D82A}">
                    <a16:rowId xmlns:a16="http://schemas.microsoft.com/office/drawing/2014/main" val="682953196"/>
                  </a:ext>
                </a:extLst>
              </a:tr>
              <a:tr h="425478">
                <a:tc>
                  <a:txBody>
                    <a:bodyPr/>
                    <a:lstStyle/>
                    <a:p>
                      <a:r>
                        <a:rPr lang="en-US"/>
                        <a:t>Expression of interest received</a:t>
                      </a:r>
                      <a:endParaRPr lang="en-AU"/>
                    </a:p>
                  </a:txBody>
                  <a:tcPr>
                    <a:solidFill>
                      <a:schemeClr val="bg1">
                        <a:lumMod val="95000"/>
                      </a:schemeClr>
                    </a:solidFill>
                  </a:tcPr>
                </a:tc>
                <a:tc>
                  <a:txBody>
                    <a:bodyPr/>
                    <a:lstStyle/>
                    <a:p>
                      <a:pPr algn="ctr"/>
                      <a:r>
                        <a:rPr lang="en-US" dirty="0">
                          <a:highlight>
                            <a:srgbClr val="FFFF00"/>
                          </a:highlight>
                        </a:rPr>
                        <a:t>7</a:t>
                      </a:r>
                      <a:endParaRPr lang="en-AU" dirty="0">
                        <a:highlight>
                          <a:srgbClr val="FFFF00"/>
                        </a:highlight>
                      </a:endParaRPr>
                    </a:p>
                  </a:txBody>
                  <a:tcPr>
                    <a:solidFill>
                      <a:schemeClr val="bg1">
                        <a:lumMod val="95000"/>
                      </a:schemeClr>
                    </a:solidFill>
                  </a:tcPr>
                </a:tc>
                <a:extLst>
                  <a:ext uri="{0D108BD9-81ED-4DB2-BD59-A6C34878D82A}">
                    <a16:rowId xmlns:a16="http://schemas.microsoft.com/office/drawing/2014/main" val="798459470"/>
                  </a:ext>
                </a:extLst>
              </a:tr>
              <a:tr h="425478">
                <a:tc>
                  <a:txBody>
                    <a:bodyPr/>
                    <a:lstStyle/>
                    <a:p>
                      <a:r>
                        <a:rPr lang="en-US"/>
                        <a:t>Successful interview</a:t>
                      </a:r>
                      <a:endParaRPr lang="en-AU"/>
                    </a:p>
                  </a:txBody>
                  <a:tcPr>
                    <a:solidFill>
                      <a:schemeClr val="bg1">
                        <a:lumMod val="95000"/>
                      </a:schemeClr>
                    </a:solidFill>
                  </a:tcPr>
                </a:tc>
                <a:tc>
                  <a:txBody>
                    <a:bodyPr/>
                    <a:lstStyle/>
                    <a:p>
                      <a:pPr algn="ctr"/>
                      <a:r>
                        <a:rPr lang="en-US" dirty="0">
                          <a:highlight>
                            <a:srgbClr val="FFFF00"/>
                          </a:highlight>
                        </a:rPr>
                        <a:t>22</a:t>
                      </a:r>
                      <a:endParaRPr lang="en-AU" dirty="0">
                        <a:highlight>
                          <a:srgbClr val="FFFF00"/>
                        </a:highlight>
                      </a:endParaRPr>
                    </a:p>
                  </a:txBody>
                  <a:tcPr>
                    <a:solidFill>
                      <a:schemeClr val="bg1">
                        <a:lumMod val="95000"/>
                      </a:schemeClr>
                    </a:solidFill>
                  </a:tcPr>
                </a:tc>
                <a:extLst>
                  <a:ext uri="{0D108BD9-81ED-4DB2-BD59-A6C34878D82A}">
                    <a16:rowId xmlns:a16="http://schemas.microsoft.com/office/drawing/2014/main" val="722060996"/>
                  </a:ext>
                </a:extLst>
              </a:tr>
              <a:tr h="425478">
                <a:tc>
                  <a:txBody>
                    <a:bodyPr/>
                    <a:lstStyle/>
                    <a:p>
                      <a:r>
                        <a:rPr lang="en-US"/>
                        <a:t>Hired and started</a:t>
                      </a:r>
                      <a:endParaRPr lang="en-AU"/>
                    </a:p>
                  </a:txBody>
                  <a:tcPr>
                    <a:solidFill>
                      <a:schemeClr val="bg1">
                        <a:lumMod val="95000"/>
                      </a:schemeClr>
                    </a:solidFill>
                  </a:tcPr>
                </a:tc>
                <a:tc>
                  <a:txBody>
                    <a:bodyPr/>
                    <a:lstStyle/>
                    <a:p>
                      <a:pPr algn="ctr"/>
                      <a:r>
                        <a:rPr lang="en-US" dirty="0">
                          <a:highlight>
                            <a:srgbClr val="FFFF00"/>
                          </a:highlight>
                        </a:rPr>
                        <a:t>120</a:t>
                      </a:r>
                      <a:endParaRPr lang="en-AU" dirty="0">
                        <a:highlight>
                          <a:srgbClr val="FFFF00"/>
                        </a:highlight>
                      </a:endParaRPr>
                    </a:p>
                  </a:txBody>
                  <a:tcPr>
                    <a:solidFill>
                      <a:schemeClr val="bg1">
                        <a:lumMod val="95000"/>
                      </a:schemeClr>
                    </a:solidFill>
                  </a:tcPr>
                </a:tc>
                <a:extLst>
                  <a:ext uri="{0D108BD9-81ED-4DB2-BD59-A6C34878D82A}">
                    <a16:rowId xmlns:a16="http://schemas.microsoft.com/office/drawing/2014/main" val="3807891560"/>
                  </a:ext>
                </a:extLst>
              </a:tr>
              <a:tr h="425478">
                <a:tc>
                  <a:txBody>
                    <a:bodyPr/>
                    <a:lstStyle/>
                    <a:p>
                      <a:r>
                        <a:rPr lang="en-US" dirty="0"/>
                        <a:t>Referred employee reaches 6 month employment</a:t>
                      </a:r>
                      <a:endParaRPr lang="en-AU" dirty="0"/>
                    </a:p>
                  </a:txBody>
                  <a:tcPr>
                    <a:solidFill>
                      <a:schemeClr val="bg1">
                        <a:lumMod val="95000"/>
                      </a:schemeClr>
                    </a:solidFill>
                  </a:tcPr>
                </a:tc>
                <a:tc>
                  <a:txBody>
                    <a:bodyPr/>
                    <a:lstStyle/>
                    <a:p>
                      <a:pPr algn="ctr"/>
                      <a:r>
                        <a:rPr lang="en-US" dirty="0">
                          <a:highlight>
                            <a:srgbClr val="FFFF00"/>
                          </a:highlight>
                        </a:rPr>
                        <a:t>150</a:t>
                      </a:r>
                      <a:endParaRPr lang="en-AU" dirty="0">
                        <a:highlight>
                          <a:srgbClr val="FFFF00"/>
                        </a:highlight>
                      </a:endParaRPr>
                    </a:p>
                  </a:txBody>
                  <a:tcPr>
                    <a:solidFill>
                      <a:schemeClr val="bg1">
                        <a:lumMod val="95000"/>
                      </a:schemeClr>
                    </a:solidFill>
                  </a:tcPr>
                </a:tc>
                <a:extLst>
                  <a:ext uri="{0D108BD9-81ED-4DB2-BD59-A6C34878D82A}">
                    <a16:rowId xmlns:a16="http://schemas.microsoft.com/office/drawing/2014/main" val="1322535163"/>
                  </a:ext>
                </a:extLst>
              </a:tr>
              <a:tr h="425478">
                <a:tc>
                  <a:txBody>
                    <a:bodyPr/>
                    <a:lstStyle/>
                    <a:p>
                      <a:pPr algn="r"/>
                      <a:r>
                        <a:rPr lang="en-US" b="1"/>
                        <a:t>Total referral reward </a:t>
                      </a:r>
                      <a:r>
                        <a:rPr lang="en-US"/>
                        <a:t>(minus the welcome points)</a:t>
                      </a:r>
                      <a:endParaRPr lang="en-AU"/>
                    </a:p>
                  </a:txBody>
                  <a:tcPr>
                    <a:solidFill>
                      <a:schemeClr val="bg1">
                        <a:lumMod val="95000"/>
                      </a:schemeClr>
                    </a:solidFill>
                  </a:tcPr>
                </a:tc>
                <a:tc>
                  <a:txBody>
                    <a:bodyPr/>
                    <a:lstStyle/>
                    <a:p>
                      <a:pPr algn="ctr"/>
                      <a:r>
                        <a:rPr lang="en-US" b="1" dirty="0">
                          <a:highlight>
                            <a:srgbClr val="FFFF00"/>
                          </a:highlight>
                        </a:rPr>
                        <a:t>300</a:t>
                      </a:r>
                      <a:endParaRPr lang="en-AU" b="1" dirty="0">
                        <a:highlight>
                          <a:srgbClr val="FFFF00"/>
                        </a:highlight>
                      </a:endParaRPr>
                    </a:p>
                  </a:txBody>
                  <a:tcPr>
                    <a:solidFill>
                      <a:schemeClr val="bg1">
                        <a:lumMod val="95000"/>
                      </a:schemeClr>
                    </a:solidFill>
                  </a:tcPr>
                </a:tc>
                <a:extLst>
                  <a:ext uri="{0D108BD9-81ED-4DB2-BD59-A6C34878D82A}">
                    <a16:rowId xmlns:a16="http://schemas.microsoft.com/office/drawing/2014/main" val="1151056977"/>
                  </a:ext>
                </a:extLst>
              </a:tr>
            </a:tbl>
          </a:graphicData>
        </a:graphic>
      </p:graphicFrame>
      <p:sp>
        <p:nvSpPr>
          <p:cNvPr id="11" name="Oval 10">
            <a:extLst>
              <a:ext uri="{FF2B5EF4-FFF2-40B4-BE49-F238E27FC236}">
                <a16:creationId xmlns:a16="http://schemas.microsoft.com/office/drawing/2014/main" id="{8CCD9F0B-6F8D-4B1D-A365-A84E45339C31}"/>
              </a:ext>
            </a:extLst>
          </p:cNvPr>
          <p:cNvSpPr/>
          <p:nvPr/>
        </p:nvSpPr>
        <p:spPr>
          <a:xfrm>
            <a:off x="6889430" y="5593415"/>
            <a:ext cx="2090756" cy="1047292"/>
          </a:xfrm>
          <a:prstGeom prst="ellipse">
            <a:avLst/>
          </a:prstGeom>
          <a:solidFill>
            <a:srgbClr val="FAAB5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 point = $1</a:t>
            </a:r>
            <a:endParaRPr lang="en-AU" sz="2000" dirty="0"/>
          </a:p>
        </p:txBody>
      </p:sp>
    </p:spTree>
    <p:extLst>
      <p:ext uri="{BB962C8B-B14F-4D97-AF65-F5344CB8AC3E}">
        <p14:creationId xmlns:p14="http://schemas.microsoft.com/office/powerpoint/2010/main" val="1702905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p:bldP spid="9" grpId="0"/>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EFBB53-5264-4ABF-A1E3-BDC8E615BD25}"/>
              </a:ext>
            </a:extLst>
          </p:cNvPr>
          <p:cNvSpPr>
            <a:spLocks noGrp="1"/>
          </p:cNvSpPr>
          <p:nvPr>
            <p:ph idx="1"/>
          </p:nvPr>
        </p:nvSpPr>
        <p:spPr>
          <a:xfrm>
            <a:off x="838200" y="1918343"/>
            <a:ext cx="11038114" cy="3751425"/>
          </a:xfrm>
        </p:spPr>
        <p:txBody>
          <a:bodyPr>
            <a:normAutofit fontScale="92500" lnSpcReduction="10000"/>
          </a:bodyPr>
          <a:lstStyle/>
          <a:p>
            <a:pPr marL="285750" indent="-285750">
              <a:buBlip>
                <a:blip r:embed="rId3"/>
              </a:buBlip>
            </a:pPr>
            <a:r>
              <a:rPr lang="en-US" dirty="0"/>
              <a:t>All fulltime/parttime/casual employees are eligible to download the app and use it to earn referral points </a:t>
            </a:r>
          </a:p>
          <a:p>
            <a:pPr marL="285750" indent="-285750">
              <a:buBlip>
                <a:blip r:embed="rId3"/>
              </a:buBlip>
            </a:pPr>
            <a:r>
              <a:rPr lang="en-AU" dirty="0"/>
              <a:t>You can share a job via Care Friends as many times as you like, but you can only receive points for the first 10 shares you make per calendar month </a:t>
            </a:r>
            <a:endParaRPr lang="en-US" dirty="0"/>
          </a:p>
          <a:p>
            <a:pPr marL="285750" indent="-285750">
              <a:buBlip>
                <a:blip r:embed="rId3"/>
              </a:buBlip>
            </a:pPr>
            <a:r>
              <a:rPr lang="en-US" dirty="0"/>
              <a:t>Shares must be made in good faith i.e. you must believe that the person or people you are sharing with could be interested in a position at our organisation(and suitable for the role!)</a:t>
            </a:r>
          </a:p>
          <a:p>
            <a:pPr marL="285750" indent="-285750">
              <a:buBlip>
                <a:blip r:embed="rId3"/>
              </a:buBlip>
            </a:pPr>
            <a:r>
              <a:rPr lang="en-US" dirty="0"/>
              <a:t>Internal candidates are not eligible for referral or rewards within our referral program</a:t>
            </a:r>
          </a:p>
        </p:txBody>
      </p:sp>
      <p:sp>
        <p:nvSpPr>
          <p:cNvPr id="3" name="Title 2">
            <a:extLst>
              <a:ext uri="{FF2B5EF4-FFF2-40B4-BE49-F238E27FC236}">
                <a16:creationId xmlns:a16="http://schemas.microsoft.com/office/drawing/2014/main" id="{A9BD1181-A6F4-48F8-8F91-0F4665839810}"/>
              </a:ext>
            </a:extLst>
          </p:cNvPr>
          <p:cNvSpPr>
            <a:spLocks noGrp="1"/>
          </p:cNvSpPr>
          <p:nvPr>
            <p:ph type="title"/>
          </p:nvPr>
        </p:nvSpPr>
        <p:spPr/>
        <p:txBody>
          <a:bodyPr>
            <a:normAutofit fontScale="90000"/>
          </a:bodyPr>
          <a:lstStyle/>
          <a:p>
            <a:r>
              <a:rPr lang="en-US" dirty="0"/>
              <a:t>Some key rules</a:t>
            </a:r>
            <a:endParaRPr lang="en-AU" dirty="0"/>
          </a:p>
        </p:txBody>
      </p:sp>
      <p:sp>
        <p:nvSpPr>
          <p:cNvPr id="4" name="Rectangle 3">
            <a:extLst>
              <a:ext uri="{FF2B5EF4-FFF2-40B4-BE49-F238E27FC236}">
                <a16:creationId xmlns:a16="http://schemas.microsoft.com/office/drawing/2014/main" id="{DBB2C97C-0885-ADD1-A08F-4B2C0F1F2504}"/>
              </a:ext>
            </a:extLst>
          </p:cNvPr>
          <p:cNvSpPr/>
          <p:nvPr/>
        </p:nvSpPr>
        <p:spPr>
          <a:xfrm>
            <a:off x="53094" y="5893455"/>
            <a:ext cx="1610524" cy="8790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555758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EFBB53-5264-4ABF-A1E3-BDC8E615BD25}"/>
              </a:ext>
            </a:extLst>
          </p:cNvPr>
          <p:cNvSpPr>
            <a:spLocks noGrp="1"/>
          </p:cNvSpPr>
          <p:nvPr>
            <p:ph idx="1"/>
          </p:nvPr>
        </p:nvSpPr>
        <p:spPr>
          <a:xfrm>
            <a:off x="377559" y="1917290"/>
            <a:ext cx="11179427" cy="4619195"/>
          </a:xfrm>
        </p:spPr>
        <p:txBody>
          <a:bodyPr>
            <a:normAutofit/>
          </a:bodyPr>
          <a:lstStyle/>
          <a:p>
            <a:pPr marL="285750" indent="-285750">
              <a:buBlip>
                <a:blip r:embed="rId3"/>
              </a:buBlip>
            </a:pPr>
            <a:r>
              <a:rPr lang="en-US" dirty="0"/>
              <a:t>You can request to pay out your points at any time, however you must have a minimum amount of points before you can cash them out</a:t>
            </a:r>
          </a:p>
          <a:p>
            <a:pPr marL="285750" indent="-285750">
              <a:buBlip>
                <a:blip r:embed="rId3"/>
              </a:buBlip>
            </a:pPr>
            <a:r>
              <a:rPr lang="en-US" dirty="0"/>
              <a:t>Points will be ‘paid out’ in the normal payroll – they are therefore subject to tax and normal deductions</a:t>
            </a:r>
          </a:p>
          <a:p>
            <a:pPr marL="285750" indent="-285750">
              <a:buBlip>
                <a:blip r:embed="rId3"/>
              </a:buBlip>
            </a:pPr>
            <a:r>
              <a:rPr lang="en-US" dirty="0"/>
              <a:t>All approved payments will be made within a month of the date we receive the cash in request </a:t>
            </a:r>
          </a:p>
          <a:p>
            <a:pPr marL="285750" indent="-285750">
              <a:buBlip>
                <a:blip r:embed="rId3"/>
              </a:buBlip>
            </a:pPr>
            <a:r>
              <a:rPr lang="en-US" dirty="0"/>
              <a:t>There is no limit on the number of points that you can accrue before payment is made</a:t>
            </a:r>
            <a:endParaRPr lang="en-US" dirty="0">
              <a:highlight>
                <a:srgbClr val="FF00FF"/>
              </a:highlight>
            </a:endParaRPr>
          </a:p>
        </p:txBody>
      </p:sp>
      <p:sp>
        <p:nvSpPr>
          <p:cNvPr id="3" name="Title 2">
            <a:extLst>
              <a:ext uri="{FF2B5EF4-FFF2-40B4-BE49-F238E27FC236}">
                <a16:creationId xmlns:a16="http://schemas.microsoft.com/office/drawing/2014/main" id="{A9BD1181-A6F4-48F8-8F91-0F4665839810}"/>
              </a:ext>
            </a:extLst>
          </p:cNvPr>
          <p:cNvSpPr>
            <a:spLocks noGrp="1"/>
          </p:cNvSpPr>
          <p:nvPr>
            <p:ph type="title"/>
          </p:nvPr>
        </p:nvSpPr>
        <p:spPr/>
        <p:txBody>
          <a:bodyPr>
            <a:normAutofit fontScale="90000"/>
          </a:bodyPr>
          <a:lstStyle/>
          <a:p>
            <a:br>
              <a:rPr lang="en-US"/>
            </a:br>
            <a:r>
              <a:rPr lang="en-US"/>
              <a:t>Rules &amp; Eligibility</a:t>
            </a:r>
            <a:br>
              <a:rPr lang="en-US"/>
            </a:br>
            <a:endParaRPr lang="en-AU"/>
          </a:p>
        </p:txBody>
      </p:sp>
    </p:spTree>
    <p:extLst>
      <p:ext uri="{BB962C8B-B14F-4D97-AF65-F5344CB8AC3E}">
        <p14:creationId xmlns:p14="http://schemas.microsoft.com/office/powerpoint/2010/main" val="37593785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39DEFCA-DCD4-3CAA-D38C-D203E13DB4B8}"/>
              </a:ext>
            </a:extLst>
          </p:cNvPr>
          <p:cNvSpPr/>
          <p:nvPr/>
        </p:nvSpPr>
        <p:spPr>
          <a:xfrm>
            <a:off x="53094" y="5893455"/>
            <a:ext cx="1610524" cy="8790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itle 2">
            <a:extLst>
              <a:ext uri="{FF2B5EF4-FFF2-40B4-BE49-F238E27FC236}">
                <a16:creationId xmlns:a16="http://schemas.microsoft.com/office/drawing/2014/main" id="{395A06B6-EF43-4197-B3C1-48683F352F42}"/>
              </a:ext>
            </a:extLst>
          </p:cNvPr>
          <p:cNvSpPr>
            <a:spLocks noGrp="1"/>
          </p:cNvSpPr>
          <p:nvPr>
            <p:ph type="title"/>
          </p:nvPr>
        </p:nvSpPr>
        <p:spPr/>
        <p:txBody>
          <a:bodyPr>
            <a:normAutofit fontScale="90000"/>
          </a:bodyPr>
          <a:lstStyle/>
          <a:p>
            <a:r>
              <a:rPr lang="en-GB"/>
              <a:t>Referral Process</a:t>
            </a:r>
            <a:endParaRPr lang="en-AU"/>
          </a:p>
        </p:txBody>
      </p:sp>
      <p:graphicFrame>
        <p:nvGraphicFramePr>
          <p:cNvPr id="4" name="Table 3">
            <a:extLst>
              <a:ext uri="{FF2B5EF4-FFF2-40B4-BE49-F238E27FC236}">
                <a16:creationId xmlns:a16="http://schemas.microsoft.com/office/drawing/2014/main" id="{09BCA63F-5C6B-4F8C-AE46-B8894F782F0E}"/>
              </a:ext>
            </a:extLst>
          </p:cNvPr>
          <p:cNvGraphicFramePr>
            <a:graphicFrameLocks noGrp="1"/>
          </p:cNvGraphicFramePr>
          <p:nvPr>
            <p:extLst>
              <p:ext uri="{D42A27DB-BD31-4B8C-83A1-F6EECF244321}">
                <p14:modId xmlns:p14="http://schemas.microsoft.com/office/powerpoint/2010/main" val="3896371105"/>
              </p:ext>
            </p:extLst>
          </p:nvPr>
        </p:nvGraphicFramePr>
        <p:xfrm>
          <a:off x="615636" y="1467776"/>
          <a:ext cx="11328713" cy="5207658"/>
        </p:xfrm>
        <a:graphic>
          <a:graphicData uri="http://schemas.openxmlformats.org/drawingml/2006/table">
            <a:tbl>
              <a:tblPr firstRow="1" firstCol="1" bandRow="1">
                <a:tableStyleId>{5C22544A-7EE6-4342-B048-85BDC9FD1C3A}</a:tableStyleId>
              </a:tblPr>
              <a:tblGrid>
                <a:gridCol w="1312752">
                  <a:extLst>
                    <a:ext uri="{9D8B030D-6E8A-4147-A177-3AD203B41FA5}">
                      <a16:colId xmlns:a16="http://schemas.microsoft.com/office/drawing/2014/main" val="1469392029"/>
                    </a:ext>
                  </a:extLst>
                </a:gridCol>
                <a:gridCol w="2044898">
                  <a:extLst>
                    <a:ext uri="{9D8B030D-6E8A-4147-A177-3AD203B41FA5}">
                      <a16:colId xmlns:a16="http://schemas.microsoft.com/office/drawing/2014/main" val="1920007568"/>
                    </a:ext>
                  </a:extLst>
                </a:gridCol>
                <a:gridCol w="7971063">
                  <a:extLst>
                    <a:ext uri="{9D8B030D-6E8A-4147-A177-3AD203B41FA5}">
                      <a16:colId xmlns:a16="http://schemas.microsoft.com/office/drawing/2014/main" val="292031767"/>
                    </a:ext>
                  </a:extLst>
                </a:gridCol>
              </a:tblGrid>
              <a:tr h="579760">
                <a:tc>
                  <a:txBody>
                    <a:bodyPr/>
                    <a:lstStyle/>
                    <a:p>
                      <a:pPr>
                        <a:lnSpc>
                          <a:spcPct val="115000"/>
                        </a:lnSpc>
                        <a:spcAft>
                          <a:spcPts val="800"/>
                        </a:spcAft>
                      </a:pPr>
                      <a:r>
                        <a:rPr lang="en-AU" sz="1600">
                          <a:solidFill>
                            <a:schemeClr val="bg1"/>
                          </a:solidFill>
                          <a:latin typeface="Abadi" panose="020B0604020104020204" pitchFamily="34" charset="0"/>
                        </a:rPr>
                        <a:t>Responsible </a:t>
                      </a:r>
                    </a:p>
                  </a:txBody>
                  <a:tcPr marL="51142" marR="51142" marT="0" marB="0" anchor="ctr">
                    <a:lnB w="38100" cmpd="sng">
                      <a:noFill/>
                    </a:lnB>
                    <a:solidFill>
                      <a:srgbClr val="5DC2A6"/>
                    </a:solidFill>
                  </a:tcPr>
                </a:tc>
                <a:tc>
                  <a:txBody>
                    <a:bodyPr/>
                    <a:lstStyle/>
                    <a:p>
                      <a:pPr>
                        <a:lnSpc>
                          <a:spcPct val="115000"/>
                        </a:lnSpc>
                        <a:spcAft>
                          <a:spcPts val="800"/>
                        </a:spcAft>
                      </a:pPr>
                      <a:r>
                        <a:rPr lang="en-AU" sz="1600">
                          <a:solidFill>
                            <a:schemeClr val="bg1"/>
                          </a:solidFill>
                          <a:latin typeface="Abadi" panose="020B0604020104020204" pitchFamily="34" charset="0"/>
                        </a:rPr>
                        <a:t>Task</a:t>
                      </a:r>
                    </a:p>
                  </a:txBody>
                  <a:tcPr marL="51142" marR="51142" marT="0" marB="0" anchor="ctr">
                    <a:lnB w="38100" cmpd="sng">
                      <a:noFill/>
                    </a:lnB>
                    <a:solidFill>
                      <a:srgbClr val="5DC2A6"/>
                    </a:solidFill>
                  </a:tcPr>
                </a:tc>
                <a:tc>
                  <a:txBody>
                    <a:bodyPr/>
                    <a:lstStyle/>
                    <a:p>
                      <a:pPr>
                        <a:lnSpc>
                          <a:spcPct val="115000"/>
                        </a:lnSpc>
                        <a:spcAft>
                          <a:spcPts val="800"/>
                        </a:spcAft>
                      </a:pPr>
                      <a:r>
                        <a:rPr lang="en-AU" sz="1600">
                          <a:solidFill>
                            <a:schemeClr val="bg1"/>
                          </a:solidFill>
                          <a:latin typeface="Abadi" panose="020B0604020104020204" pitchFamily="34" charset="0"/>
                        </a:rPr>
                        <a:t>Description</a:t>
                      </a:r>
                    </a:p>
                  </a:txBody>
                  <a:tcPr marL="51142" marR="51142" marT="0" marB="0" anchor="ctr">
                    <a:lnB w="38100" cmpd="sng">
                      <a:noFill/>
                    </a:lnB>
                    <a:solidFill>
                      <a:srgbClr val="5DC2A6"/>
                    </a:solidFill>
                  </a:tcPr>
                </a:tc>
                <a:extLst>
                  <a:ext uri="{0D108BD9-81ED-4DB2-BD59-A6C34878D82A}">
                    <a16:rowId xmlns:a16="http://schemas.microsoft.com/office/drawing/2014/main" val="1952536382"/>
                  </a:ext>
                </a:extLst>
              </a:tr>
              <a:tr h="579760">
                <a:tc>
                  <a:txBody>
                    <a:bodyPr/>
                    <a:lstStyle/>
                    <a:p>
                      <a:pPr>
                        <a:lnSpc>
                          <a:spcPct val="115000"/>
                        </a:lnSpc>
                        <a:spcAft>
                          <a:spcPts val="800"/>
                        </a:spcAft>
                      </a:pPr>
                      <a:endParaRPr lang="en-AU" sz="1600" dirty="0">
                        <a:solidFill>
                          <a:schemeClr val="bg1"/>
                        </a:solidFill>
                        <a:latin typeface="Abadi" panose="020B0604020104020204" pitchFamily="34" charset="0"/>
                      </a:endParaRPr>
                    </a:p>
                  </a:txBody>
                  <a:tcPr marL="51142" marR="51142" marT="0" marB="0"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2A6"/>
                    </a:solidFill>
                  </a:tcPr>
                </a:tc>
                <a:tc>
                  <a:txBody>
                    <a:bodyPr/>
                    <a:lstStyle/>
                    <a:p>
                      <a:pPr>
                        <a:lnSpc>
                          <a:spcPct val="115000"/>
                        </a:lnSpc>
                        <a:spcAft>
                          <a:spcPts val="800"/>
                        </a:spcAft>
                      </a:pPr>
                      <a:r>
                        <a:rPr lang="en-AU" sz="1600" b="0" dirty="0">
                          <a:effectLst/>
                          <a:latin typeface="Abadi Extra Light" panose="020B0204020104020204" pitchFamily="34" charset="0"/>
                          <a:cs typeface="Helvetica" panose="020B0604020202020204" pitchFamily="34" charset="0"/>
                        </a:rPr>
                        <a:t>Add Job</a:t>
                      </a:r>
                      <a:endParaRPr lang="en-AU" sz="1600" b="0" dirty="0">
                        <a:effectLst/>
                        <a:latin typeface="Abadi Extra Light" panose="020B0204020104020204" pitchFamily="34" charset="0"/>
                        <a:ea typeface="Calibri" panose="020F0502020204030204" pitchFamily="34" charset="0"/>
                        <a:cs typeface="Helvetica" panose="020B0604020202020204" pitchFamily="34" charset="0"/>
                      </a:endParaRPr>
                    </a:p>
                  </a:txBody>
                  <a:tcPr marL="51142" marR="51142" marT="0" marB="0"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1F3EE"/>
                    </a:solidFill>
                  </a:tcPr>
                </a:tc>
                <a:tc>
                  <a:txBody>
                    <a:bodyPr/>
                    <a:lstStyle/>
                    <a:p>
                      <a:pPr>
                        <a:lnSpc>
                          <a:spcPct val="115000"/>
                        </a:lnSpc>
                        <a:spcAft>
                          <a:spcPts val="800"/>
                        </a:spcAft>
                      </a:pPr>
                      <a:r>
                        <a:rPr lang="en-AU" sz="1600">
                          <a:effectLst/>
                          <a:latin typeface="Abadi Extra Light" panose="020B0204020104020204" pitchFamily="34" charset="0"/>
                          <a:cs typeface="Helvetica" panose="020B0604020202020204" pitchFamily="34" charset="0"/>
                        </a:rPr>
                        <a:t>Via pre-arranged templates in Care Friends (site) or via HR Department</a:t>
                      </a:r>
                      <a:endParaRPr lang="en-AU" sz="1600">
                        <a:effectLst/>
                        <a:latin typeface="Abadi Extra Light" panose="020B0204020104020204" pitchFamily="34" charset="0"/>
                        <a:ea typeface="Calibri" panose="020F0502020204030204" pitchFamily="34" charset="0"/>
                        <a:cs typeface="Helvetica" panose="020B0604020202020204" pitchFamily="34" charset="0"/>
                      </a:endParaRPr>
                    </a:p>
                  </a:txBody>
                  <a:tcPr marL="51142" marR="51142" marT="0" marB="0"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1F3EE"/>
                    </a:solidFill>
                  </a:tcPr>
                </a:tc>
                <a:extLst>
                  <a:ext uri="{0D108BD9-81ED-4DB2-BD59-A6C34878D82A}">
                    <a16:rowId xmlns:a16="http://schemas.microsoft.com/office/drawing/2014/main" val="3256080597"/>
                  </a:ext>
                </a:extLst>
              </a:tr>
              <a:tr h="579760">
                <a:tc>
                  <a:txBody>
                    <a:bodyPr/>
                    <a:lstStyle/>
                    <a:p>
                      <a:pPr>
                        <a:lnSpc>
                          <a:spcPct val="115000"/>
                        </a:lnSpc>
                        <a:spcAft>
                          <a:spcPts val="800"/>
                        </a:spcAft>
                      </a:pPr>
                      <a:endParaRPr lang="en-AU" sz="1600" dirty="0">
                        <a:solidFill>
                          <a:schemeClr val="bg1"/>
                        </a:solidFill>
                        <a:latin typeface="Abadi" panose="020B0604020104020204" pitchFamily="34" charset="0"/>
                      </a:endParaRPr>
                    </a:p>
                  </a:txBody>
                  <a:tcPr marL="51142" marR="51142" marT="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5DC2A6"/>
                    </a:solidFill>
                  </a:tcPr>
                </a:tc>
                <a:tc>
                  <a:txBody>
                    <a:bodyPr/>
                    <a:lstStyle/>
                    <a:p>
                      <a:pPr>
                        <a:lnSpc>
                          <a:spcPct val="115000"/>
                        </a:lnSpc>
                        <a:spcAft>
                          <a:spcPts val="800"/>
                        </a:spcAft>
                      </a:pPr>
                      <a:r>
                        <a:rPr lang="en-AU" sz="1600" b="1" dirty="0">
                          <a:effectLst/>
                          <a:latin typeface="Abadi Extra Light" panose="020B0204020104020204" pitchFamily="34" charset="0"/>
                          <a:cs typeface="Helvetica" panose="020B0604020202020204" pitchFamily="34" charset="0"/>
                        </a:rPr>
                        <a:t>EOI received</a:t>
                      </a:r>
                      <a:endParaRPr lang="en-AU" sz="1600" b="1" dirty="0">
                        <a:effectLst/>
                        <a:latin typeface="Abadi Extra Light" panose="020B0204020104020204" pitchFamily="34" charset="0"/>
                        <a:ea typeface="Calibri" panose="020F0502020204030204" pitchFamily="34" charset="0"/>
                        <a:cs typeface="Helvetica" panose="020B0604020202020204" pitchFamily="34" charset="0"/>
                      </a:endParaRPr>
                    </a:p>
                  </a:txBody>
                  <a:tcPr marL="51142" marR="51142" marT="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nSpc>
                          <a:spcPct val="115000"/>
                        </a:lnSpc>
                        <a:spcAft>
                          <a:spcPts val="800"/>
                        </a:spcAft>
                      </a:pPr>
                      <a:r>
                        <a:rPr lang="en-AU" sz="1600" dirty="0">
                          <a:effectLst/>
                          <a:latin typeface="Abadi Extra Light" panose="020B0204020104020204" pitchFamily="34" charset="0"/>
                          <a:cs typeface="Helvetica" panose="020B0604020202020204" pitchFamily="34" charset="0"/>
                        </a:rPr>
                        <a:t>A notification is sent to the responsible person for the job. Set a turnaround time for initial contact with candidate (15 minutes is ideal, within 24 hours is recommended).</a:t>
                      </a:r>
                      <a:endParaRPr lang="en-AU" sz="1600" dirty="0">
                        <a:effectLst/>
                        <a:latin typeface="Abadi Extra Light" panose="020B0204020104020204" pitchFamily="34" charset="0"/>
                        <a:ea typeface="Calibri" panose="020F0502020204030204" pitchFamily="34" charset="0"/>
                        <a:cs typeface="Helvetica" panose="020B0604020202020204" pitchFamily="34" charset="0"/>
                      </a:endParaRPr>
                    </a:p>
                  </a:txBody>
                  <a:tcPr marL="51142" marR="51142" marT="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46626946"/>
                  </a:ext>
                </a:extLst>
              </a:tr>
              <a:tr h="579760">
                <a:tc>
                  <a:txBody>
                    <a:bodyPr/>
                    <a:lstStyle/>
                    <a:p>
                      <a:pPr>
                        <a:lnSpc>
                          <a:spcPct val="115000"/>
                        </a:lnSpc>
                        <a:spcAft>
                          <a:spcPts val="800"/>
                        </a:spcAft>
                      </a:pPr>
                      <a:endParaRPr lang="en-AU" sz="1600" dirty="0">
                        <a:solidFill>
                          <a:schemeClr val="bg1"/>
                        </a:solidFill>
                        <a:latin typeface="Abadi" panose="020B0604020104020204" pitchFamily="34" charset="0"/>
                      </a:endParaRPr>
                    </a:p>
                  </a:txBody>
                  <a:tcPr marL="51142" marR="51142"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5DC2A6"/>
                    </a:solidFill>
                  </a:tcPr>
                </a:tc>
                <a:tc>
                  <a:txBody>
                    <a:bodyPr/>
                    <a:lstStyle/>
                    <a:p>
                      <a:pPr>
                        <a:lnSpc>
                          <a:spcPct val="115000"/>
                        </a:lnSpc>
                        <a:spcAft>
                          <a:spcPts val="800"/>
                        </a:spcAft>
                      </a:pPr>
                      <a:r>
                        <a:rPr lang="en-AU" sz="1600" b="0" dirty="0">
                          <a:effectLst/>
                          <a:latin typeface="Abadi Extra Light" panose="020B0204020104020204" pitchFamily="34" charset="0"/>
                          <a:cs typeface="Helvetica" panose="020B0604020202020204" pitchFamily="34" charset="0"/>
                        </a:rPr>
                        <a:t>Make contact </a:t>
                      </a:r>
                      <a:endParaRPr lang="en-AU" sz="1600" b="0" dirty="0">
                        <a:effectLst/>
                        <a:latin typeface="Abadi Extra Light" panose="020B0204020104020204" pitchFamily="34" charset="0"/>
                        <a:ea typeface="Calibri" panose="020F0502020204030204" pitchFamily="34" charset="0"/>
                        <a:cs typeface="Helvetica" panose="020B0604020202020204" pitchFamily="34" charset="0"/>
                      </a:endParaRPr>
                    </a:p>
                  </a:txBody>
                  <a:tcPr marL="51142" marR="51142"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1F3EE"/>
                    </a:solidFill>
                  </a:tcPr>
                </a:tc>
                <a:tc>
                  <a:txBody>
                    <a:bodyPr/>
                    <a:lstStyle/>
                    <a:p>
                      <a:pPr>
                        <a:lnSpc>
                          <a:spcPct val="115000"/>
                        </a:lnSpc>
                        <a:spcAft>
                          <a:spcPts val="800"/>
                        </a:spcAft>
                      </a:pPr>
                      <a:r>
                        <a:rPr lang="en-AU" sz="1600">
                          <a:effectLst/>
                          <a:latin typeface="Abadi Extra Light" panose="020B0204020104020204" pitchFamily="34" charset="0"/>
                          <a:cs typeface="Helvetica" panose="020B0604020202020204" pitchFamily="34" charset="0"/>
                        </a:rPr>
                        <a:t>Phone screen and request resume.</a:t>
                      </a:r>
                      <a:endParaRPr lang="en-AU" sz="1600">
                        <a:effectLst/>
                        <a:latin typeface="Abadi Extra Light" panose="020B0204020104020204" pitchFamily="34" charset="0"/>
                        <a:ea typeface="Calibri" panose="020F0502020204030204" pitchFamily="34" charset="0"/>
                        <a:cs typeface="Helvetica" panose="020B0604020202020204" pitchFamily="34" charset="0"/>
                      </a:endParaRPr>
                    </a:p>
                  </a:txBody>
                  <a:tcPr marL="51142" marR="51142"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1F3EE"/>
                    </a:solidFill>
                  </a:tcPr>
                </a:tc>
                <a:extLst>
                  <a:ext uri="{0D108BD9-81ED-4DB2-BD59-A6C34878D82A}">
                    <a16:rowId xmlns:a16="http://schemas.microsoft.com/office/drawing/2014/main" val="2104472416"/>
                  </a:ext>
                </a:extLst>
              </a:tr>
              <a:tr h="579760">
                <a:tc>
                  <a:txBody>
                    <a:bodyPr/>
                    <a:lstStyle/>
                    <a:p>
                      <a:pPr>
                        <a:lnSpc>
                          <a:spcPct val="115000"/>
                        </a:lnSpc>
                        <a:spcAft>
                          <a:spcPts val="800"/>
                        </a:spcAft>
                      </a:pPr>
                      <a:endParaRPr lang="en-AU" sz="1600" dirty="0">
                        <a:solidFill>
                          <a:schemeClr val="bg1"/>
                        </a:solidFill>
                        <a:latin typeface="Abadi" panose="020B0604020104020204" pitchFamily="34" charset="0"/>
                      </a:endParaRPr>
                    </a:p>
                  </a:txBody>
                  <a:tcPr marL="51142" marR="51142"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5DC2A6"/>
                    </a:solidFill>
                  </a:tcPr>
                </a:tc>
                <a:tc>
                  <a:txBody>
                    <a:bodyPr/>
                    <a:lstStyle/>
                    <a:p>
                      <a:pPr>
                        <a:lnSpc>
                          <a:spcPct val="115000"/>
                        </a:lnSpc>
                        <a:spcAft>
                          <a:spcPts val="800"/>
                        </a:spcAft>
                      </a:pPr>
                      <a:r>
                        <a:rPr lang="en-AU" sz="1600">
                          <a:effectLst/>
                          <a:latin typeface="Abadi Extra Light" panose="020B0204020104020204" pitchFamily="34" charset="0"/>
                          <a:cs typeface="Helvetica" panose="020B0604020202020204" pitchFamily="34" charset="0"/>
                        </a:rPr>
                        <a:t>Book Interview</a:t>
                      </a:r>
                      <a:endParaRPr lang="en-AU" sz="1600">
                        <a:effectLst/>
                        <a:latin typeface="Abadi Extra Light" panose="020B0204020104020204" pitchFamily="34" charset="0"/>
                        <a:ea typeface="Calibri" panose="020F0502020204030204" pitchFamily="34" charset="0"/>
                        <a:cs typeface="Helvetica" panose="020B0604020202020204" pitchFamily="34" charset="0"/>
                      </a:endParaRPr>
                    </a:p>
                  </a:txBody>
                  <a:tcPr marL="51142" marR="51142"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ct val="115000"/>
                        </a:lnSpc>
                        <a:spcAft>
                          <a:spcPts val="800"/>
                        </a:spcAft>
                      </a:pPr>
                      <a:r>
                        <a:rPr lang="en-AU" sz="1600">
                          <a:effectLst/>
                          <a:latin typeface="Abadi Extra Light" panose="020B0204020104020204" pitchFamily="34" charset="0"/>
                          <a:cs typeface="Helvetica" panose="020B0604020202020204" pitchFamily="34" charset="0"/>
                        </a:rPr>
                        <a:t>Book and complete interview, advise HR of outcome if necessary</a:t>
                      </a:r>
                      <a:endParaRPr lang="en-AU" sz="1600">
                        <a:effectLst/>
                        <a:latin typeface="Abadi Extra Light" panose="020B0204020104020204" pitchFamily="34" charset="0"/>
                        <a:ea typeface="Calibri" panose="020F0502020204030204" pitchFamily="34" charset="0"/>
                        <a:cs typeface="Helvetica" panose="020B0604020202020204" pitchFamily="34" charset="0"/>
                      </a:endParaRPr>
                    </a:p>
                  </a:txBody>
                  <a:tcPr marL="51142" marR="51142"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18981453"/>
                  </a:ext>
                </a:extLst>
              </a:tr>
              <a:tr h="579760">
                <a:tc>
                  <a:txBody>
                    <a:bodyPr/>
                    <a:lstStyle/>
                    <a:p>
                      <a:pPr>
                        <a:lnSpc>
                          <a:spcPct val="115000"/>
                        </a:lnSpc>
                        <a:spcAft>
                          <a:spcPts val="800"/>
                        </a:spcAft>
                      </a:pPr>
                      <a:endParaRPr lang="en-AU" sz="1600" dirty="0">
                        <a:solidFill>
                          <a:schemeClr val="bg1"/>
                        </a:solidFill>
                        <a:latin typeface="Abadi" panose="020B0604020104020204" pitchFamily="34" charset="0"/>
                      </a:endParaRPr>
                    </a:p>
                  </a:txBody>
                  <a:tcPr marL="51142" marR="51142"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5DC2A6"/>
                    </a:solidFill>
                  </a:tcPr>
                </a:tc>
                <a:tc>
                  <a:txBody>
                    <a:bodyPr/>
                    <a:lstStyle/>
                    <a:p>
                      <a:pPr>
                        <a:lnSpc>
                          <a:spcPct val="115000"/>
                        </a:lnSpc>
                        <a:spcAft>
                          <a:spcPts val="800"/>
                        </a:spcAft>
                      </a:pPr>
                      <a:r>
                        <a:rPr lang="en-AU" sz="1600" b="1" dirty="0">
                          <a:effectLst/>
                          <a:latin typeface="Abadi Extra Light" panose="020B0204020104020204" pitchFamily="34" charset="0"/>
                          <a:cs typeface="Helvetica" panose="020B0604020202020204" pitchFamily="34" charset="0"/>
                        </a:rPr>
                        <a:t>Outcome Interview</a:t>
                      </a:r>
                      <a:endParaRPr lang="en-AU" sz="1600" b="1" dirty="0">
                        <a:effectLst/>
                        <a:latin typeface="Abadi Extra Light" panose="020B0204020104020204" pitchFamily="34" charset="0"/>
                        <a:ea typeface="Calibri" panose="020F0502020204030204" pitchFamily="34" charset="0"/>
                        <a:cs typeface="Helvetica" panose="020B0604020202020204" pitchFamily="34" charset="0"/>
                      </a:endParaRPr>
                    </a:p>
                  </a:txBody>
                  <a:tcPr marL="51142" marR="51142"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1F3EE"/>
                    </a:solidFill>
                  </a:tcPr>
                </a:tc>
                <a:tc>
                  <a:txBody>
                    <a:bodyPr/>
                    <a:lstStyle/>
                    <a:p>
                      <a:pPr>
                        <a:lnSpc>
                          <a:spcPct val="115000"/>
                        </a:lnSpc>
                        <a:spcAft>
                          <a:spcPts val="800"/>
                        </a:spcAft>
                      </a:pPr>
                      <a:r>
                        <a:rPr lang="en-AU" sz="1600">
                          <a:effectLst/>
                          <a:latin typeface="Abadi Extra Light" panose="020B0204020104020204" pitchFamily="34" charset="0"/>
                          <a:cs typeface="Helvetica" panose="020B0604020202020204" pitchFamily="34" charset="0"/>
                        </a:rPr>
                        <a:t>Update the Care Friends portal candidate screen of the interview outcome.</a:t>
                      </a:r>
                      <a:endParaRPr lang="en-AU" sz="1600">
                        <a:effectLst/>
                        <a:latin typeface="Abadi Extra Light" panose="020B0204020104020204" pitchFamily="34" charset="0"/>
                        <a:ea typeface="Calibri" panose="020F0502020204030204" pitchFamily="34" charset="0"/>
                        <a:cs typeface="Helvetica" panose="020B0604020202020204" pitchFamily="34" charset="0"/>
                      </a:endParaRPr>
                    </a:p>
                  </a:txBody>
                  <a:tcPr marL="51142" marR="51142"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1F3EE"/>
                    </a:solidFill>
                  </a:tcPr>
                </a:tc>
                <a:extLst>
                  <a:ext uri="{0D108BD9-81ED-4DB2-BD59-A6C34878D82A}">
                    <a16:rowId xmlns:a16="http://schemas.microsoft.com/office/drawing/2014/main" val="635363706"/>
                  </a:ext>
                </a:extLst>
              </a:tr>
              <a:tr h="579760">
                <a:tc>
                  <a:txBody>
                    <a:bodyPr/>
                    <a:lstStyle/>
                    <a:p>
                      <a:pPr>
                        <a:lnSpc>
                          <a:spcPct val="115000"/>
                        </a:lnSpc>
                        <a:spcAft>
                          <a:spcPts val="800"/>
                        </a:spcAft>
                      </a:pPr>
                      <a:endParaRPr lang="en-AU" sz="1600" dirty="0">
                        <a:solidFill>
                          <a:schemeClr val="bg1"/>
                        </a:solidFill>
                        <a:latin typeface="Abadi" panose="020B0604020104020204" pitchFamily="34" charset="0"/>
                      </a:endParaRPr>
                    </a:p>
                  </a:txBody>
                  <a:tcPr marL="51142" marR="51142"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DC2A6"/>
                    </a:solidFill>
                  </a:tcPr>
                </a:tc>
                <a:tc>
                  <a:txBody>
                    <a:bodyPr/>
                    <a:lstStyle/>
                    <a:p>
                      <a:pPr>
                        <a:lnSpc>
                          <a:spcPct val="115000"/>
                        </a:lnSpc>
                        <a:spcAft>
                          <a:spcPts val="800"/>
                        </a:spcAft>
                      </a:pPr>
                      <a:r>
                        <a:rPr lang="en-AU" sz="1600" b="0" dirty="0">
                          <a:effectLst/>
                          <a:latin typeface="Abadi Extra Light" panose="020B0204020104020204" pitchFamily="34" charset="0"/>
                          <a:cs typeface="Helvetica" panose="020B0604020202020204" pitchFamily="34" charset="0"/>
                        </a:rPr>
                        <a:t>Job offered?</a:t>
                      </a:r>
                      <a:endParaRPr lang="en-AU" sz="1600" b="0" dirty="0">
                        <a:effectLst/>
                        <a:latin typeface="Abadi Extra Light" panose="020B0204020104020204" pitchFamily="34" charset="0"/>
                        <a:ea typeface="Calibri" panose="020F0502020204030204" pitchFamily="34" charset="0"/>
                        <a:cs typeface="Helvetica" panose="020B0604020202020204" pitchFamily="34" charset="0"/>
                      </a:endParaRPr>
                    </a:p>
                  </a:txBody>
                  <a:tcPr marL="51142" marR="51142"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15000"/>
                        </a:lnSpc>
                        <a:spcAft>
                          <a:spcPts val="800"/>
                        </a:spcAft>
                      </a:pPr>
                      <a:r>
                        <a:rPr lang="en-AU" sz="1600">
                          <a:effectLst/>
                          <a:latin typeface="Abadi Extra Light" panose="020B0204020104020204" pitchFamily="34" charset="0"/>
                          <a:cs typeface="Helvetica" panose="020B0604020202020204" pitchFamily="34" charset="0"/>
                        </a:rPr>
                        <a:t>Complete internal processes and update Care Friends portal.</a:t>
                      </a:r>
                      <a:endParaRPr lang="en-AU" sz="1600">
                        <a:effectLst/>
                        <a:latin typeface="Abadi Extra Light" panose="020B0204020104020204" pitchFamily="34" charset="0"/>
                        <a:ea typeface="Calibri" panose="020F0502020204030204" pitchFamily="34" charset="0"/>
                        <a:cs typeface="Helvetica" panose="020B0604020202020204" pitchFamily="34" charset="0"/>
                      </a:endParaRPr>
                    </a:p>
                  </a:txBody>
                  <a:tcPr marL="51142" marR="51142"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92351326"/>
                  </a:ext>
                </a:extLst>
              </a:tr>
              <a:tr h="579760">
                <a:tc>
                  <a:txBody>
                    <a:bodyPr/>
                    <a:lstStyle/>
                    <a:p>
                      <a:pPr>
                        <a:lnSpc>
                          <a:spcPct val="115000"/>
                        </a:lnSpc>
                        <a:spcAft>
                          <a:spcPts val="800"/>
                        </a:spcAft>
                      </a:pPr>
                      <a:endParaRPr lang="en-AU" sz="1600" dirty="0">
                        <a:solidFill>
                          <a:schemeClr val="bg1"/>
                        </a:solidFill>
                        <a:latin typeface="Abadi" panose="020B0604020104020204" pitchFamily="34" charset="0"/>
                      </a:endParaRPr>
                    </a:p>
                  </a:txBody>
                  <a:tcPr marL="51142" marR="51142" marT="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5DC2A6"/>
                    </a:solidFill>
                  </a:tcPr>
                </a:tc>
                <a:tc>
                  <a:txBody>
                    <a:bodyPr/>
                    <a:lstStyle/>
                    <a:p>
                      <a:pPr>
                        <a:lnSpc>
                          <a:spcPct val="115000"/>
                        </a:lnSpc>
                        <a:spcAft>
                          <a:spcPts val="800"/>
                        </a:spcAft>
                      </a:pPr>
                      <a:r>
                        <a:rPr lang="en-AU" sz="1600" b="1" dirty="0">
                          <a:effectLst/>
                          <a:latin typeface="Abadi Extra Light" panose="020B0204020104020204" pitchFamily="34" charset="0"/>
                          <a:cs typeface="Helvetica" panose="020B0604020202020204" pitchFamily="34" charset="0"/>
                        </a:rPr>
                        <a:t>Started Work</a:t>
                      </a:r>
                      <a:endParaRPr lang="en-AU" sz="1600" b="1" dirty="0">
                        <a:effectLst/>
                        <a:latin typeface="Abadi Extra Light" panose="020B0204020104020204" pitchFamily="34" charset="0"/>
                        <a:ea typeface="Calibri" panose="020F0502020204030204" pitchFamily="34" charset="0"/>
                        <a:cs typeface="Helvetica" panose="020B0604020202020204" pitchFamily="34" charset="0"/>
                      </a:endParaRPr>
                    </a:p>
                  </a:txBody>
                  <a:tcPr marL="51142" marR="51142" marT="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E1F3EE"/>
                    </a:solidFill>
                  </a:tcPr>
                </a:tc>
                <a:tc>
                  <a:txBody>
                    <a:bodyPr/>
                    <a:lstStyle/>
                    <a:p>
                      <a:pPr>
                        <a:lnSpc>
                          <a:spcPct val="115000"/>
                        </a:lnSpc>
                        <a:spcAft>
                          <a:spcPts val="800"/>
                        </a:spcAft>
                      </a:pPr>
                      <a:r>
                        <a:rPr lang="en-AU" sz="1600">
                          <a:effectLst/>
                          <a:latin typeface="Abadi Extra Light" panose="020B0204020104020204" pitchFamily="34" charset="0"/>
                          <a:cs typeface="Helvetica" panose="020B0604020202020204" pitchFamily="34" charset="0"/>
                        </a:rPr>
                        <a:t>Update the Care Friends portal candidate screen. </a:t>
                      </a:r>
                      <a:endParaRPr lang="en-AU" sz="1600">
                        <a:effectLst/>
                        <a:latin typeface="Abadi Extra Light" panose="020B0204020104020204" pitchFamily="34" charset="0"/>
                        <a:ea typeface="Calibri" panose="020F0502020204030204" pitchFamily="34" charset="0"/>
                        <a:cs typeface="Helvetica" panose="020B0604020202020204" pitchFamily="34" charset="0"/>
                      </a:endParaRPr>
                    </a:p>
                  </a:txBody>
                  <a:tcPr marL="51142" marR="51142" marT="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E1F3EE"/>
                    </a:solidFill>
                  </a:tcPr>
                </a:tc>
                <a:extLst>
                  <a:ext uri="{0D108BD9-81ED-4DB2-BD59-A6C34878D82A}">
                    <a16:rowId xmlns:a16="http://schemas.microsoft.com/office/drawing/2014/main" val="1858825528"/>
                  </a:ext>
                </a:extLst>
              </a:tr>
              <a:tr h="569578">
                <a:tc>
                  <a:txBody>
                    <a:bodyPr/>
                    <a:lstStyle/>
                    <a:p>
                      <a:pPr>
                        <a:lnSpc>
                          <a:spcPct val="115000"/>
                        </a:lnSpc>
                        <a:spcAft>
                          <a:spcPts val="800"/>
                        </a:spcAft>
                      </a:pPr>
                      <a:endParaRPr lang="en-AU" sz="1600" dirty="0">
                        <a:solidFill>
                          <a:schemeClr val="bg1"/>
                        </a:solidFill>
                        <a:latin typeface="Abadi" panose="020B0604020104020204" pitchFamily="34" charset="0"/>
                      </a:endParaRPr>
                    </a:p>
                  </a:txBody>
                  <a:tcPr marL="51142" marR="51142"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5DC2A6"/>
                    </a:solidFill>
                  </a:tcPr>
                </a:tc>
                <a:tc>
                  <a:txBody>
                    <a:bodyPr/>
                    <a:lstStyle/>
                    <a:p>
                      <a:pPr>
                        <a:lnSpc>
                          <a:spcPct val="115000"/>
                        </a:lnSpc>
                        <a:spcAft>
                          <a:spcPts val="800"/>
                        </a:spcAft>
                      </a:pPr>
                      <a:r>
                        <a:rPr lang="en-AU" sz="1600" b="1" dirty="0">
                          <a:effectLst/>
                          <a:latin typeface="Abadi Extra Light" panose="020B0204020104020204" pitchFamily="34" charset="0"/>
                          <a:cs typeface="Helvetica" panose="020B0604020202020204" pitchFamily="34" charset="0"/>
                        </a:rPr>
                        <a:t>Retention Milestone</a:t>
                      </a:r>
                      <a:endParaRPr lang="en-AU" sz="1600" dirty="0">
                        <a:effectLst/>
                        <a:latin typeface="Abadi Extra Light" panose="020B0204020104020204" pitchFamily="34" charset="0"/>
                        <a:ea typeface="Calibri" panose="020F0502020204030204" pitchFamily="34" charset="0"/>
                        <a:cs typeface="Helvetica" panose="020B0604020202020204" pitchFamily="34" charset="0"/>
                      </a:endParaRPr>
                    </a:p>
                  </a:txBody>
                  <a:tcPr marL="51142" marR="51142"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nSpc>
                          <a:spcPct val="115000"/>
                        </a:lnSpc>
                        <a:spcAft>
                          <a:spcPts val="800"/>
                        </a:spcAft>
                      </a:pPr>
                      <a:r>
                        <a:rPr lang="en-AU" sz="1600" dirty="0">
                          <a:effectLst/>
                          <a:latin typeface="Abadi Extra Light" panose="020B0204020104020204" pitchFamily="34" charset="0"/>
                          <a:cs typeface="Helvetica" panose="020B0604020202020204" pitchFamily="34" charset="0"/>
                        </a:rPr>
                        <a:t>Update the Care Friends portal candidate screen.</a:t>
                      </a:r>
                      <a:endParaRPr lang="en-AU" sz="1600" dirty="0">
                        <a:effectLst/>
                        <a:latin typeface="Abadi Extra Light" panose="020B0204020104020204" pitchFamily="34" charset="0"/>
                        <a:ea typeface="Calibri" panose="020F0502020204030204" pitchFamily="34" charset="0"/>
                        <a:cs typeface="Helvetica" panose="020B0604020202020204" pitchFamily="34" charset="0"/>
                      </a:endParaRPr>
                    </a:p>
                  </a:txBody>
                  <a:tcPr marL="51142" marR="51142"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56876886"/>
                  </a:ext>
                </a:extLst>
              </a:tr>
            </a:tbl>
          </a:graphicData>
        </a:graphic>
      </p:graphicFrame>
    </p:spTree>
    <p:extLst>
      <p:ext uri="{BB962C8B-B14F-4D97-AF65-F5344CB8AC3E}">
        <p14:creationId xmlns:p14="http://schemas.microsoft.com/office/powerpoint/2010/main" val="3980698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4A2CA81-D0F0-0417-B3DC-04EF9D079028}"/>
              </a:ext>
            </a:extLst>
          </p:cNvPr>
          <p:cNvPicPr>
            <a:picLocks noChangeAspect="1"/>
          </p:cNvPicPr>
          <p:nvPr/>
        </p:nvPicPr>
        <p:blipFill rotWithShape="1">
          <a:blip r:embed="rId2">
            <a:extLst>
              <a:ext uri="{28A0092B-C50C-407E-A947-70E740481C1C}">
                <a14:useLocalDpi xmlns:a14="http://schemas.microsoft.com/office/drawing/2010/main" val="0"/>
              </a:ext>
            </a:extLst>
          </a:blip>
          <a:srcRect t="10407" r="9742" b="11815"/>
          <a:stretch/>
        </p:blipFill>
        <p:spPr>
          <a:xfrm>
            <a:off x="0" y="-1"/>
            <a:ext cx="12192000" cy="6858001"/>
          </a:xfrm>
          <a:prstGeom prst="rect">
            <a:avLst/>
          </a:prstGeom>
        </p:spPr>
      </p:pic>
      <p:sp>
        <p:nvSpPr>
          <p:cNvPr id="5" name="Content Placeholder 1">
            <a:extLst>
              <a:ext uri="{FF2B5EF4-FFF2-40B4-BE49-F238E27FC236}">
                <a16:creationId xmlns:a16="http://schemas.microsoft.com/office/drawing/2014/main" id="{A7792A80-8D7E-432D-B353-81B5537D1BC6}"/>
              </a:ext>
            </a:extLst>
          </p:cNvPr>
          <p:cNvSpPr txBox="1">
            <a:spLocks/>
          </p:cNvSpPr>
          <p:nvPr/>
        </p:nvSpPr>
        <p:spPr>
          <a:xfrm>
            <a:off x="1142881" y="878551"/>
            <a:ext cx="4441489" cy="2338245"/>
          </a:xfrm>
          <a:prstGeom prst="rect">
            <a:avLst/>
          </a:prstGeom>
          <a:solidFill>
            <a:schemeClr val="bg1"/>
          </a:solidFill>
        </p:spPr>
        <p:txBody>
          <a:bodyPr vert="horz" lIns="91440" tIns="45720" rIns="91440" bIns="45720" rtlCol="0">
            <a:normAutofit lnSpcReduction="10000"/>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dirty="0">
                <a:latin typeface="Abadi Extra Light" panose="020B0204020104020204" pitchFamily="34" charset="0"/>
              </a:rPr>
              <a:t>With Care Friends 1 in 5 referrals is hired. That is much higher than the 1 in 50 via online job boards. </a:t>
            </a:r>
          </a:p>
          <a:p>
            <a:r>
              <a:rPr lang="en-GB" dirty="0"/>
              <a:t>But how do we do that?</a:t>
            </a:r>
            <a:endParaRPr lang="en-GB" sz="2800" dirty="0">
              <a:latin typeface="Abadi Extra Light" panose="020B0204020104020204" pitchFamily="34" charset="0"/>
            </a:endParaRPr>
          </a:p>
        </p:txBody>
      </p:sp>
      <p:sp>
        <p:nvSpPr>
          <p:cNvPr id="7" name="Content Placeholder 1">
            <a:extLst>
              <a:ext uri="{FF2B5EF4-FFF2-40B4-BE49-F238E27FC236}">
                <a16:creationId xmlns:a16="http://schemas.microsoft.com/office/drawing/2014/main" id="{FD64AEAE-A7CC-E49A-7A43-91A154BD7E1D}"/>
              </a:ext>
            </a:extLst>
          </p:cNvPr>
          <p:cNvSpPr txBox="1">
            <a:spLocks/>
          </p:cNvSpPr>
          <p:nvPr/>
        </p:nvSpPr>
        <p:spPr>
          <a:xfrm>
            <a:off x="1142881" y="3664192"/>
            <a:ext cx="5420198" cy="587766"/>
          </a:xfrm>
          <a:prstGeom prst="rect">
            <a:avLst/>
          </a:prstGeom>
          <a:solidFill>
            <a:srgbClr val="5DC2A6"/>
          </a:solidFill>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solidFill>
                  <a:schemeClr val="bg1"/>
                </a:solidFill>
              </a:rPr>
              <a:t>Post jobs regularly (but not too often)</a:t>
            </a:r>
            <a:endParaRPr lang="en-GB" sz="2800" b="1" dirty="0">
              <a:solidFill>
                <a:schemeClr val="bg1"/>
              </a:solidFill>
              <a:latin typeface="Abadi Extra Light" panose="020B0204020104020204" pitchFamily="34" charset="0"/>
            </a:endParaRPr>
          </a:p>
        </p:txBody>
      </p:sp>
      <p:sp>
        <p:nvSpPr>
          <p:cNvPr id="8" name="Content Placeholder 1">
            <a:extLst>
              <a:ext uri="{FF2B5EF4-FFF2-40B4-BE49-F238E27FC236}">
                <a16:creationId xmlns:a16="http://schemas.microsoft.com/office/drawing/2014/main" id="{B717F8DA-59C9-7176-F08E-0A9DDA3D8F29}"/>
              </a:ext>
            </a:extLst>
          </p:cNvPr>
          <p:cNvSpPr txBox="1">
            <a:spLocks/>
          </p:cNvSpPr>
          <p:nvPr/>
        </p:nvSpPr>
        <p:spPr>
          <a:xfrm>
            <a:off x="1142881" y="4474091"/>
            <a:ext cx="3483547" cy="587766"/>
          </a:xfrm>
          <a:prstGeom prst="rect">
            <a:avLst/>
          </a:prstGeom>
          <a:solidFill>
            <a:srgbClr val="5DC2A6"/>
          </a:solidFill>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solidFill>
                  <a:schemeClr val="bg1"/>
                </a:solidFill>
              </a:rPr>
              <a:t>Contact a referral ASAP</a:t>
            </a:r>
            <a:endParaRPr lang="en-GB" sz="2800" b="1" dirty="0">
              <a:solidFill>
                <a:schemeClr val="bg1"/>
              </a:solidFill>
              <a:latin typeface="Abadi Extra Light" panose="020B0204020104020204" pitchFamily="34" charset="0"/>
            </a:endParaRPr>
          </a:p>
        </p:txBody>
      </p:sp>
      <p:sp>
        <p:nvSpPr>
          <p:cNvPr id="10" name="Content Placeholder 1">
            <a:extLst>
              <a:ext uri="{FF2B5EF4-FFF2-40B4-BE49-F238E27FC236}">
                <a16:creationId xmlns:a16="http://schemas.microsoft.com/office/drawing/2014/main" id="{43E010A2-C06F-9F73-9BFA-9175B2074A0A}"/>
              </a:ext>
            </a:extLst>
          </p:cNvPr>
          <p:cNvSpPr txBox="1">
            <a:spLocks/>
          </p:cNvSpPr>
          <p:nvPr/>
        </p:nvSpPr>
        <p:spPr>
          <a:xfrm>
            <a:off x="1142881" y="5238202"/>
            <a:ext cx="9231205" cy="587766"/>
          </a:xfrm>
          <a:prstGeom prst="rect">
            <a:avLst/>
          </a:prstGeom>
          <a:solidFill>
            <a:srgbClr val="5DC2A6"/>
          </a:solidFill>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b="1" dirty="0">
                <a:solidFill>
                  <a:schemeClr val="bg1"/>
                </a:solidFill>
                <a:latin typeface="Abadi Extra Light" panose="020B0204020104020204" pitchFamily="34" charset="0"/>
              </a:rPr>
              <a:t>Update referrals </a:t>
            </a:r>
            <a:r>
              <a:rPr lang="en-GB" b="1" dirty="0">
                <a:solidFill>
                  <a:schemeClr val="bg1"/>
                </a:solidFill>
              </a:rPr>
              <a:t>as they progress through the recruitment stages</a:t>
            </a:r>
            <a:endParaRPr lang="en-GB" sz="2800" b="1" dirty="0">
              <a:solidFill>
                <a:schemeClr val="bg1"/>
              </a:solidFill>
              <a:latin typeface="Abadi Extra Light" panose="020B0204020104020204" pitchFamily="34" charset="0"/>
            </a:endParaRPr>
          </a:p>
        </p:txBody>
      </p:sp>
    </p:spTree>
    <p:extLst>
      <p:ext uri="{BB962C8B-B14F-4D97-AF65-F5344CB8AC3E}">
        <p14:creationId xmlns:p14="http://schemas.microsoft.com/office/powerpoint/2010/main" val="360799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descr="A child drawing a rocket on a concrete wall">
            <a:extLst>
              <a:ext uri="{FF2B5EF4-FFF2-40B4-BE49-F238E27FC236}">
                <a16:creationId xmlns:a16="http://schemas.microsoft.com/office/drawing/2014/main" id="{B951E16B-1A99-D3B8-1C44-423563F1CD13}"/>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0" y="934498"/>
            <a:ext cx="12192000" cy="5923502"/>
          </a:xfrm>
        </p:spPr>
      </p:pic>
      <p:sp>
        <p:nvSpPr>
          <p:cNvPr id="3" name="Title 2">
            <a:extLst>
              <a:ext uri="{FF2B5EF4-FFF2-40B4-BE49-F238E27FC236}">
                <a16:creationId xmlns:a16="http://schemas.microsoft.com/office/drawing/2014/main" id="{280CE7C2-526D-4622-8186-59C91A80BBB4}"/>
              </a:ext>
            </a:extLst>
          </p:cNvPr>
          <p:cNvSpPr>
            <a:spLocks noGrp="1"/>
          </p:cNvSpPr>
          <p:nvPr>
            <p:ph type="title"/>
          </p:nvPr>
        </p:nvSpPr>
        <p:spPr/>
        <p:txBody>
          <a:bodyPr>
            <a:normAutofit fontScale="90000"/>
          </a:bodyPr>
          <a:lstStyle/>
          <a:p>
            <a:r>
              <a:rPr lang="en-GB"/>
              <a:t>Care Friends Launch Day</a:t>
            </a:r>
            <a:endParaRPr lang="en-AU"/>
          </a:p>
        </p:txBody>
      </p:sp>
      <p:sp>
        <p:nvSpPr>
          <p:cNvPr id="5" name="Content Placeholder 1">
            <a:extLst>
              <a:ext uri="{FF2B5EF4-FFF2-40B4-BE49-F238E27FC236}">
                <a16:creationId xmlns:a16="http://schemas.microsoft.com/office/drawing/2014/main" id="{A7792A80-8D7E-432D-B353-81B5537D1BC6}"/>
              </a:ext>
            </a:extLst>
          </p:cNvPr>
          <p:cNvSpPr txBox="1">
            <a:spLocks/>
          </p:cNvSpPr>
          <p:nvPr/>
        </p:nvSpPr>
        <p:spPr>
          <a:xfrm>
            <a:off x="1142882" y="1874147"/>
            <a:ext cx="6877996" cy="4351338"/>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endParaRPr lang="en-AU" sz="2800" dirty="0">
              <a:latin typeface="Abadi Extra Light" panose="020B0204020104020204" pitchFamily="34" charset="0"/>
            </a:endParaRPr>
          </a:p>
        </p:txBody>
      </p:sp>
      <p:sp>
        <p:nvSpPr>
          <p:cNvPr id="9" name="Content Placeholder 1">
            <a:extLst>
              <a:ext uri="{FF2B5EF4-FFF2-40B4-BE49-F238E27FC236}">
                <a16:creationId xmlns:a16="http://schemas.microsoft.com/office/drawing/2014/main" id="{D1C18156-5E01-1E5A-678F-BA1EC070AE31}"/>
              </a:ext>
            </a:extLst>
          </p:cNvPr>
          <p:cNvSpPr txBox="1">
            <a:spLocks/>
          </p:cNvSpPr>
          <p:nvPr/>
        </p:nvSpPr>
        <p:spPr>
          <a:xfrm>
            <a:off x="6792686" y="1731141"/>
            <a:ext cx="5399314" cy="587766"/>
          </a:xfrm>
          <a:prstGeom prst="rect">
            <a:avLst/>
          </a:prstGeom>
          <a:solidFill>
            <a:schemeClr val="bg1"/>
          </a:solidFill>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GB" b="1" dirty="0">
                <a:solidFill>
                  <a:srgbClr val="5DC2A6"/>
                </a:solidFill>
              </a:rPr>
              <a:t>DATE of launch</a:t>
            </a:r>
            <a:endParaRPr lang="en-GB" sz="2800" b="1" dirty="0">
              <a:solidFill>
                <a:srgbClr val="5DC2A6"/>
              </a:solidFill>
            </a:endParaRPr>
          </a:p>
        </p:txBody>
      </p:sp>
      <p:sp>
        <p:nvSpPr>
          <p:cNvPr id="10" name="Content Placeholder 1">
            <a:extLst>
              <a:ext uri="{FF2B5EF4-FFF2-40B4-BE49-F238E27FC236}">
                <a16:creationId xmlns:a16="http://schemas.microsoft.com/office/drawing/2014/main" id="{770CE22E-0147-BE67-1AEE-117CD7E70013}"/>
              </a:ext>
            </a:extLst>
          </p:cNvPr>
          <p:cNvSpPr txBox="1">
            <a:spLocks/>
          </p:cNvSpPr>
          <p:nvPr/>
        </p:nvSpPr>
        <p:spPr>
          <a:xfrm>
            <a:off x="6792686" y="2698342"/>
            <a:ext cx="5399315" cy="587766"/>
          </a:xfrm>
          <a:prstGeom prst="rect">
            <a:avLst/>
          </a:prstGeom>
          <a:solidFill>
            <a:schemeClr val="bg1"/>
          </a:solidFill>
        </p:spPr>
        <p:txBody>
          <a:bodyPr vert="horz" lIns="91440" tIns="45720" rIns="91440" bIns="45720" rtlCol="0">
            <a:normAutofit fontScale="92500"/>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GB" b="1" dirty="0">
                <a:solidFill>
                  <a:srgbClr val="5DC2A6"/>
                </a:solidFill>
              </a:rPr>
              <a:t>Text invite to </a:t>
            </a:r>
            <a:r>
              <a:rPr lang="en-GB" b="1">
                <a:solidFill>
                  <a:srgbClr val="5DC2A6"/>
                </a:solidFill>
              </a:rPr>
              <a:t>employees around </a:t>
            </a:r>
            <a:r>
              <a:rPr lang="en-GB" b="1" dirty="0">
                <a:solidFill>
                  <a:srgbClr val="5DC2A6"/>
                </a:solidFill>
              </a:rPr>
              <a:t>9.30am</a:t>
            </a:r>
            <a:endParaRPr lang="en-GB" sz="2800" b="1" dirty="0">
              <a:solidFill>
                <a:srgbClr val="5DC2A6"/>
              </a:solidFill>
            </a:endParaRPr>
          </a:p>
        </p:txBody>
      </p:sp>
      <p:sp>
        <p:nvSpPr>
          <p:cNvPr id="11" name="Content Placeholder 1">
            <a:extLst>
              <a:ext uri="{FF2B5EF4-FFF2-40B4-BE49-F238E27FC236}">
                <a16:creationId xmlns:a16="http://schemas.microsoft.com/office/drawing/2014/main" id="{14E2F1F1-3BCF-D655-4247-FBFAA5F73AA5}"/>
              </a:ext>
            </a:extLst>
          </p:cNvPr>
          <p:cNvSpPr txBox="1">
            <a:spLocks/>
          </p:cNvSpPr>
          <p:nvPr/>
        </p:nvSpPr>
        <p:spPr>
          <a:xfrm>
            <a:off x="6792686" y="3703316"/>
            <a:ext cx="5399314" cy="587766"/>
          </a:xfrm>
          <a:prstGeom prst="rect">
            <a:avLst/>
          </a:prstGeom>
          <a:solidFill>
            <a:schemeClr val="bg1"/>
          </a:solidFill>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GB" b="1" dirty="0">
                <a:solidFill>
                  <a:srgbClr val="5DC2A6"/>
                </a:solidFill>
              </a:rPr>
              <a:t>Encourage staff to download the app</a:t>
            </a:r>
            <a:endParaRPr lang="en-GB" sz="2800" b="1" dirty="0">
              <a:solidFill>
                <a:srgbClr val="5DC2A6"/>
              </a:solidFill>
            </a:endParaRPr>
          </a:p>
        </p:txBody>
      </p:sp>
      <p:sp>
        <p:nvSpPr>
          <p:cNvPr id="12" name="Content Placeholder 1">
            <a:extLst>
              <a:ext uri="{FF2B5EF4-FFF2-40B4-BE49-F238E27FC236}">
                <a16:creationId xmlns:a16="http://schemas.microsoft.com/office/drawing/2014/main" id="{27668DD4-357B-BE62-BD5F-9D41FDDEDB6C}"/>
              </a:ext>
            </a:extLst>
          </p:cNvPr>
          <p:cNvSpPr txBox="1">
            <a:spLocks/>
          </p:cNvSpPr>
          <p:nvPr/>
        </p:nvSpPr>
        <p:spPr>
          <a:xfrm>
            <a:off x="6792686" y="4642965"/>
            <a:ext cx="5399314" cy="587766"/>
          </a:xfrm>
          <a:prstGeom prst="rect">
            <a:avLst/>
          </a:prstGeom>
          <a:solidFill>
            <a:schemeClr val="bg1"/>
          </a:solidFill>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GB" b="1" dirty="0">
                <a:solidFill>
                  <a:srgbClr val="5DC2A6"/>
                </a:solidFill>
              </a:rPr>
              <a:t>Get ready to process referrals</a:t>
            </a:r>
            <a:endParaRPr lang="en-GB" sz="2800" b="1" dirty="0">
              <a:solidFill>
                <a:srgbClr val="5DC2A6"/>
              </a:solidFill>
            </a:endParaRPr>
          </a:p>
        </p:txBody>
      </p:sp>
    </p:spTree>
    <p:extLst>
      <p:ext uri="{BB962C8B-B14F-4D97-AF65-F5344CB8AC3E}">
        <p14:creationId xmlns:p14="http://schemas.microsoft.com/office/powerpoint/2010/main" val="128700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1+#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0351E2-CB9C-4A37-8298-A11D76B00D74}"/>
              </a:ext>
            </a:extLst>
          </p:cNvPr>
          <p:cNvSpPr>
            <a:spLocks noGrp="1"/>
          </p:cNvSpPr>
          <p:nvPr>
            <p:ph idx="1"/>
          </p:nvPr>
        </p:nvSpPr>
        <p:spPr>
          <a:xfrm>
            <a:off x="2007220" y="1916012"/>
            <a:ext cx="6893311" cy="3997108"/>
          </a:xfrm>
        </p:spPr>
        <p:txBody>
          <a:bodyPr>
            <a:normAutofit/>
          </a:bodyPr>
          <a:lstStyle/>
          <a:p>
            <a:r>
              <a:rPr lang="en-US" dirty="0"/>
              <a:t>Introduction</a:t>
            </a:r>
          </a:p>
          <a:p>
            <a:r>
              <a:rPr lang="en-US" dirty="0"/>
              <a:t>Results &amp; Stakeholders</a:t>
            </a:r>
          </a:p>
          <a:p>
            <a:r>
              <a:rPr lang="en-US" dirty="0"/>
              <a:t>The Referral Process with Care Friends</a:t>
            </a:r>
          </a:p>
          <a:p>
            <a:r>
              <a:rPr lang="en-US" dirty="0"/>
              <a:t>Scheme Rules</a:t>
            </a:r>
          </a:p>
          <a:p>
            <a:r>
              <a:rPr lang="en-US" dirty="0"/>
              <a:t>Support &amp; Q&amp;A</a:t>
            </a:r>
            <a:endParaRPr lang="en-AU" dirty="0"/>
          </a:p>
        </p:txBody>
      </p:sp>
      <p:sp>
        <p:nvSpPr>
          <p:cNvPr id="3" name="Title 2">
            <a:extLst>
              <a:ext uri="{FF2B5EF4-FFF2-40B4-BE49-F238E27FC236}">
                <a16:creationId xmlns:a16="http://schemas.microsoft.com/office/drawing/2014/main" id="{395A06B6-EF43-4197-B3C1-48683F352F42}"/>
              </a:ext>
            </a:extLst>
          </p:cNvPr>
          <p:cNvSpPr>
            <a:spLocks noGrp="1"/>
          </p:cNvSpPr>
          <p:nvPr>
            <p:ph type="title"/>
          </p:nvPr>
        </p:nvSpPr>
        <p:spPr/>
        <p:txBody>
          <a:bodyPr>
            <a:normAutofit fontScale="90000"/>
          </a:bodyPr>
          <a:lstStyle/>
          <a:p>
            <a:r>
              <a:rPr lang="en-GB" dirty="0"/>
              <a:t>Agenda</a:t>
            </a:r>
            <a:endParaRPr lang="en-AU" dirty="0"/>
          </a:p>
        </p:txBody>
      </p:sp>
      <p:pic>
        <p:nvPicPr>
          <p:cNvPr id="10" name="Picture 9" descr="A person holding a phone&#10;&#10;Description automatically generated with medium confidence">
            <a:extLst>
              <a:ext uri="{FF2B5EF4-FFF2-40B4-BE49-F238E27FC236}">
                <a16:creationId xmlns:a16="http://schemas.microsoft.com/office/drawing/2014/main" id="{E9044266-84E6-4E81-B90E-086FE62BB0B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721" b="99523" l="10000" r="90000">
                        <a14:foregroundMark x1="42667" y1="24672" x2="43833" y2="14899"/>
                        <a14:foregroundMark x1="43833" y1="14899" x2="40083" y2="9058"/>
                        <a14:foregroundMark x1="40083" y1="9058" x2="34750" y2="5959"/>
                        <a14:foregroundMark x1="34750" y1="5959" x2="30250" y2="10012"/>
                        <a14:foregroundMark x1="30250" y1="10012" x2="34000" y2="17282"/>
                        <a14:foregroundMark x1="34000" y1="17282" x2="40917" y2="21573"/>
                        <a14:foregroundMark x1="40917" y1="21573" x2="42667" y2="24553"/>
                        <a14:foregroundMark x1="34250" y1="5959" x2="29250" y2="10965"/>
                        <a14:foregroundMark x1="29250" y1="10965" x2="32833" y2="5959"/>
                        <a14:foregroundMark x1="29500" y1="10489" x2="34750" y2="5959"/>
                        <a14:foregroundMark x1="34750" y1="5959" x2="39667" y2="8820"/>
                        <a14:foregroundMark x1="39167" y1="7509" x2="33750" y2="5840"/>
                        <a14:foregroundMark x1="33750" y1="5840" x2="30500" y2="12396"/>
                        <a14:foregroundMark x1="30500" y1="12396" x2="37167" y2="10131"/>
                        <a14:foregroundMark x1="37167" y1="10131" x2="38833" y2="8820"/>
                        <a14:foregroundMark x1="46583" y1="87962" x2="48083" y2="99046"/>
                        <a14:foregroundMark x1="48083" y1="99046" x2="39167" y2="99881"/>
                        <a14:foregroundMark x1="39167" y1="99881" x2="23083" y2="99285"/>
                        <a14:foregroundMark x1="23083" y1="99285" x2="18667" y2="94756"/>
                        <a14:foregroundMark x1="18667" y1="94756" x2="26833" y2="86412"/>
                        <a14:foregroundMark x1="26833" y1="86412" x2="44750" y2="86651"/>
                        <a14:foregroundMark x1="44750" y1="86651" x2="46833" y2="88319"/>
                        <a14:foregroundMark x1="48000" y1="96305" x2="34500" y2="99523"/>
                        <a14:foregroundMark x1="34500" y1="99523" x2="22667" y2="99523"/>
                        <a14:foregroundMark x1="22667" y1="99523" x2="29167" y2="87843"/>
                        <a14:foregroundMark x1="29167" y1="87843" x2="46000" y2="91895"/>
                      </a14:backgroundRemoval>
                    </a14:imgEffect>
                  </a14:imgLayer>
                </a14:imgProps>
              </a:ext>
              <a:ext uri="{28A0092B-C50C-407E-A947-70E740481C1C}">
                <a14:useLocalDpi xmlns:a14="http://schemas.microsoft.com/office/drawing/2010/main" val="0"/>
              </a:ext>
            </a:extLst>
          </a:blip>
          <a:srcRect l="14657" r="47440"/>
          <a:stretch/>
        </p:blipFill>
        <p:spPr>
          <a:xfrm flipH="1">
            <a:off x="8441473" y="-60379"/>
            <a:ext cx="3750527" cy="6918379"/>
          </a:xfrm>
          <a:prstGeom prst="rect">
            <a:avLst/>
          </a:prstGeom>
        </p:spPr>
      </p:pic>
      <p:sp>
        <p:nvSpPr>
          <p:cNvPr id="11" name="Oval 10">
            <a:extLst>
              <a:ext uri="{FF2B5EF4-FFF2-40B4-BE49-F238E27FC236}">
                <a16:creationId xmlns:a16="http://schemas.microsoft.com/office/drawing/2014/main" id="{B127B207-D172-4E1B-B477-4810F8B5CD9A}"/>
              </a:ext>
            </a:extLst>
          </p:cNvPr>
          <p:cNvSpPr/>
          <p:nvPr/>
        </p:nvSpPr>
        <p:spPr>
          <a:xfrm>
            <a:off x="1452427" y="1959447"/>
            <a:ext cx="456383" cy="438568"/>
          </a:xfrm>
          <a:prstGeom prst="ellipse">
            <a:avLst/>
          </a:prstGeom>
          <a:solidFill>
            <a:srgbClr val="5DC2A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1</a:t>
            </a:r>
            <a:endParaRPr lang="en-AU" sz="2000"/>
          </a:p>
        </p:txBody>
      </p:sp>
      <p:sp>
        <p:nvSpPr>
          <p:cNvPr id="12" name="Oval 11">
            <a:extLst>
              <a:ext uri="{FF2B5EF4-FFF2-40B4-BE49-F238E27FC236}">
                <a16:creationId xmlns:a16="http://schemas.microsoft.com/office/drawing/2014/main" id="{6AEDCF3D-D04E-47FF-B191-C573E2CC86E4}"/>
              </a:ext>
            </a:extLst>
          </p:cNvPr>
          <p:cNvSpPr/>
          <p:nvPr/>
        </p:nvSpPr>
        <p:spPr>
          <a:xfrm>
            <a:off x="1452427" y="2500467"/>
            <a:ext cx="456383" cy="438568"/>
          </a:xfrm>
          <a:prstGeom prst="ellipse">
            <a:avLst/>
          </a:prstGeom>
          <a:solidFill>
            <a:srgbClr val="5DC2A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2</a:t>
            </a:r>
            <a:endParaRPr lang="en-AU" sz="2000"/>
          </a:p>
        </p:txBody>
      </p:sp>
      <p:sp>
        <p:nvSpPr>
          <p:cNvPr id="13" name="Oval 12">
            <a:extLst>
              <a:ext uri="{FF2B5EF4-FFF2-40B4-BE49-F238E27FC236}">
                <a16:creationId xmlns:a16="http://schemas.microsoft.com/office/drawing/2014/main" id="{5C38AF13-36CC-48D0-ACBA-2BB7286ECB17}"/>
              </a:ext>
            </a:extLst>
          </p:cNvPr>
          <p:cNvSpPr/>
          <p:nvPr/>
        </p:nvSpPr>
        <p:spPr>
          <a:xfrm>
            <a:off x="1452427" y="3017866"/>
            <a:ext cx="456383" cy="438568"/>
          </a:xfrm>
          <a:prstGeom prst="ellipse">
            <a:avLst/>
          </a:prstGeom>
          <a:solidFill>
            <a:srgbClr val="5DC2A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3</a:t>
            </a:r>
            <a:endParaRPr lang="en-AU" sz="2000"/>
          </a:p>
        </p:txBody>
      </p:sp>
      <p:sp>
        <p:nvSpPr>
          <p:cNvPr id="15" name="Oval 14">
            <a:extLst>
              <a:ext uri="{FF2B5EF4-FFF2-40B4-BE49-F238E27FC236}">
                <a16:creationId xmlns:a16="http://schemas.microsoft.com/office/drawing/2014/main" id="{18F7ECBE-6ECB-4199-A560-917E01C7011C}"/>
              </a:ext>
            </a:extLst>
          </p:cNvPr>
          <p:cNvSpPr/>
          <p:nvPr/>
        </p:nvSpPr>
        <p:spPr>
          <a:xfrm>
            <a:off x="1452427" y="3571078"/>
            <a:ext cx="456383" cy="438568"/>
          </a:xfrm>
          <a:prstGeom prst="ellipse">
            <a:avLst/>
          </a:prstGeom>
          <a:solidFill>
            <a:srgbClr val="5DC2A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4</a:t>
            </a:r>
            <a:endParaRPr lang="en-AU" sz="2000"/>
          </a:p>
        </p:txBody>
      </p:sp>
      <p:sp>
        <p:nvSpPr>
          <p:cNvPr id="16" name="Oval 15">
            <a:extLst>
              <a:ext uri="{FF2B5EF4-FFF2-40B4-BE49-F238E27FC236}">
                <a16:creationId xmlns:a16="http://schemas.microsoft.com/office/drawing/2014/main" id="{49C8BAD2-03F9-48A7-9913-D8B5B916FEBE}"/>
              </a:ext>
            </a:extLst>
          </p:cNvPr>
          <p:cNvSpPr/>
          <p:nvPr/>
        </p:nvSpPr>
        <p:spPr>
          <a:xfrm>
            <a:off x="1452426" y="4121068"/>
            <a:ext cx="456383" cy="438568"/>
          </a:xfrm>
          <a:prstGeom prst="ellipse">
            <a:avLst/>
          </a:prstGeom>
          <a:solidFill>
            <a:srgbClr val="5DC2A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5</a:t>
            </a:r>
            <a:endParaRPr lang="en-AU" sz="2000"/>
          </a:p>
        </p:txBody>
      </p:sp>
    </p:spTree>
    <p:extLst>
      <p:ext uri="{BB962C8B-B14F-4D97-AF65-F5344CB8AC3E}">
        <p14:creationId xmlns:p14="http://schemas.microsoft.com/office/powerpoint/2010/main" val="109782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BD1181-A6F4-48F8-8F91-0F4665839810}"/>
              </a:ext>
            </a:extLst>
          </p:cNvPr>
          <p:cNvSpPr>
            <a:spLocks noGrp="1"/>
          </p:cNvSpPr>
          <p:nvPr>
            <p:ph type="title"/>
          </p:nvPr>
        </p:nvSpPr>
        <p:spPr/>
        <p:txBody>
          <a:bodyPr>
            <a:normAutofit fontScale="90000"/>
          </a:bodyPr>
          <a:lstStyle/>
          <a:p>
            <a:br>
              <a:rPr lang="en-US" dirty="0"/>
            </a:br>
            <a:r>
              <a:rPr lang="en-US" dirty="0"/>
              <a:t>Portal Training</a:t>
            </a:r>
            <a:br>
              <a:rPr lang="en-US" dirty="0"/>
            </a:br>
            <a:endParaRPr lang="en-AU" dirty="0"/>
          </a:p>
        </p:txBody>
      </p:sp>
      <p:pic>
        <p:nvPicPr>
          <p:cNvPr id="8" name="Picture 7" descr="Graphical user interface, website&#10;&#10;Description automatically generated">
            <a:extLst>
              <a:ext uri="{FF2B5EF4-FFF2-40B4-BE49-F238E27FC236}">
                <a16:creationId xmlns:a16="http://schemas.microsoft.com/office/drawing/2014/main" id="{B9ED48CD-E066-4F6F-9B7D-2A800F45FB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2462" y="1198172"/>
            <a:ext cx="6607076" cy="5477266"/>
          </a:xfrm>
          <a:prstGeom prst="rect">
            <a:avLst/>
          </a:prstGeom>
        </p:spPr>
      </p:pic>
      <p:sp>
        <p:nvSpPr>
          <p:cNvPr id="4" name="Rectangle 3">
            <a:extLst>
              <a:ext uri="{FF2B5EF4-FFF2-40B4-BE49-F238E27FC236}">
                <a16:creationId xmlns:a16="http://schemas.microsoft.com/office/drawing/2014/main" id="{49C8CA2B-F93D-C580-2116-9BFF46DFF360}"/>
              </a:ext>
            </a:extLst>
          </p:cNvPr>
          <p:cNvSpPr/>
          <p:nvPr/>
        </p:nvSpPr>
        <p:spPr>
          <a:xfrm>
            <a:off x="53094" y="5893455"/>
            <a:ext cx="1610524" cy="8790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737830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8F9EE2D-4CCF-DC38-1392-E26DF58C9B86}"/>
              </a:ext>
            </a:extLst>
          </p:cNvPr>
          <p:cNvGrpSpPr/>
          <p:nvPr/>
        </p:nvGrpSpPr>
        <p:grpSpPr>
          <a:xfrm>
            <a:off x="0" y="-160020"/>
            <a:ext cx="12192000" cy="7018020"/>
            <a:chOff x="0" y="-160020"/>
            <a:chExt cx="12192000" cy="7018020"/>
          </a:xfrm>
        </p:grpSpPr>
        <p:pic>
          <p:nvPicPr>
            <p:cNvPr id="12" name="Picture 11" descr="White and yellow chairs">
              <a:extLst>
                <a:ext uri="{FF2B5EF4-FFF2-40B4-BE49-F238E27FC236}">
                  <a16:creationId xmlns:a16="http://schemas.microsoft.com/office/drawing/2014/main" id="{36F255C1-804B-7DA2-3076-6D613C22B991}"/>
                </a:ext>
              </a:extLst>
            </p:cNvPr>
            <p:cNvPicPr>
              <a:picLocks noChangeAspect="1"/>
            </p:cNvPicPr>
            <p:nvPr/>
          </p:nvPicPr>
          <p:blipFill rotWithShape="1">
            <a:blip r:embed="rId3">
              <a:extLst>
                <a:ext uri="{28A0092B-C50C-407E-A947-70E740481C1C}">
                  <a14:useLocalDpi xmlns:a14="http://schemas.microsoft.com/office/drawing/2010/main" val="0"/>
                </a:ext>
              </a:extLst>
            </a:blip>
            <a:srcRect l="5092" t="-2334" r="5092" b="-1"/>
            <a:stretch/>
          </p:blipFill>
          <p:spPr>
            <a:xfrm>
              <a:off x="0" y="-160020"/>
              <a:ext cx="12192000" cy="7018020"/>
            </a:xfrm>
            <a:prstGeom prst="rect">
              <a:avLst/>
            </a:prstGeom>
          </p:spPr>
        </p:pic>
        <p:pic>
          <p:nvPicPr>
            <p:cNvPr id="13" name="Picture 12" descr="Logo, icon&#10;&#10;Description automatically generated">
              <a:extLst>
                <a:ext uri="{FF2B5EF4-FFF2-40B4-BE49-F238E27FC236}">
                  <a16:creationId xmlns:a16="http://schemas.microsoft.com/office/drawing/2014/main" id="{709CF6AE-19DB-BE0C-A135-F9C7363488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606" y="125507"/>
              <a:ext cx="589782" cy="560293"/>
            </a:xfrm>
            <a:prstGeom prst="rect">
              <a:avLst/>
            </a:prstGeom>
          </p:spPr>
        </p:pic>
      </p:grpSp>
      <p:pic>
        <p:nvPicPr>
          <p:cNvPr id="5" name="Picture 4">
            <a:extLst>
              <a:ext uri="{FF2B5EF4-FFF2-40B4-BE49-F238E27FC236}">
                <a16:creationId xmlns:a16="http://schemas.microsoft.com/office/drawing/2014/main" id="{FE845E0F-5E04-AD4E-EC73-3FEB7270C47C}"/>
              </a:ext>
            </a:extLst>
          </p:cNvPr>
          <p:cNvPicPr>
            <a:picLocks noChangeAspect="1"/>
          </p:cNvPicPr>
          <p:nvPr/>
        </p:nvPicPr>
        <p:blipFill>
          <a:blip r:embed="rId5"/>
          <a:stretch>
            <a:fillRect/>
          </a:stretch>
        </p:blipFill>
        <p:spPr>
          <a:xfrm>
            <a:off x="1111788" y="405653"/>
            <a:ext cx="10305591" cy="1364098"/>
          </a:xfrm>
          <a:prstGeom prst="rect">
            <a:avLst/>
          </a:prstGeom>
        </p:spPr>
      </p:pic>
      <p:pic>
        <p:nvPicPr>
          <p:cNvPr id="7" name="Picture 6">
            <a:extLst>
              <a:ext uri="{FF2B5EF4-FFF2-40B4-BE49-F238E27FC236}">
                <a16:creationId xmlns:a16="http://schemas.microsoft.com/office/drawing/2014/main" id="{29A93E93-CECE-8069-0284-8182F12868B2}"/>
              </a:ext>
            </a:extLst>
          </p:cNvPr>
          <p:cNvPicPr>
            <a:picLocks noChangeAspect="1"/>
          </p:cNvPicPr>
          <p:nvPr/>
        </p:nvPicPr>
        <p:blipFill>
          <a:blip r:embed="rId6"/>
          <a:stretch>
            <a:fillRect/>
          </a:stretch>
        </p:blipFill>
        <p:spPr>
          <a:xfrm>
            <a:off x="243606" y="2721970"/>
            <a:ext cx="10737207" cy="1254040"/>
          </a:xfrm>
          <a:prstGeom prst="rect">
            <a:avLst/>
          </a:prstGeom>
        </p:spPr>
      </p:pic>
      <p:grpSp>
        <p:nvGrpSpPr>
          <p:cNvPr id="15" name="Group 14">
            <a:extLst>
              <a:ext uri="{FF2B5EF4-FFF2-40B4-BE49-F238E27FC236}">
                <a16:creationId xmlns:a16="http://schemas.microsoft.com/office/drawing/2014/main" id="{115E75C2-A204-96A6-9E22-4EB40FA55A44}"/>
              </a:ext>
            </a:extLst>
          </p:cNvPr>
          <p:cNvGrpSpPr/>
          <p:nvPr/>
        </p:nvGrpSpPr>
        <p:grpSpPr>
          <a:xfrm>
            <a:off x="1421504" y="4693955"/>
            <a:ext cx="10351674" cy="1150186"/>
            <a:chOff x="1111788" y="4336401"/>
            <a:chExt cx="10351674" cy="1150186"/>
          </a:xfrm>
        </p:grpSpPr>
        <p:pic>
          <p:nvPicPr>
            <p:cNvPr id="9" name="Picture 8">
              <a:extLst>
                <a:ext uri="{FF2B5EF4-FFF2-40B4-BE49-F238E27FC236}">
                  <a16:creationId xmlns:a16="http://schemas.microsoft.com/office/drawing/2014/main" id="{EA9CB40D-B5F3-BE90-7429-F8B71590D877}"/>
                </a:ext>
              </a:extLst>
            </p:cNvPr>
            <p:cNvPicPr>
              <a:picLocks noChangeAspect="1"/>
            </p:cNvPicPr>
            <p:nvPr/>
          </p:nvPicPr>
          <p:blipFill>
            <a:blip r:embed="rId7"/>
            <a:stretch>
              <a:fillRect/>
            </a:stretch>
          </p:blipFill>
          <p:spPr>
            <a:xfrm>
              <a:off x="1111788" y="4336401"/>
              <a:ext cx="10351674" cy="1150186"/>
            </a:xfrm>
            <a:prstGeom prst="rect">
              <a:avLst/>
            </a:prstGeom>
          </p:spPr>
        </p:pic>
        <p:sp>
          <p:nvSpPr>
            <p:cNvPr id="10" name="Rectangle 9">
              <a:extLst>
                <a:ext uri="{FF2B5EF4-FFF2-40B4-BE49-F238E27FC236}">
                  <a16:creationId xmlns:a16="http://schemas.microsoft.com/office/drawing/2014/main" id="{7780C44F-75EA-384A-7340-4D9990D99983}"/>
                </a:ext>
              </a:extLst>
            </p:cNvPr>
            <p:cNvSpPr/>
            <p:nvPr/>
          </p:nvSpPr>
          <p:spPr>
            <a:xfrm>
              <a:off x="7337764" y="4926149"/>
              <a:ext cx="4079616" cy="560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395079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8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1800"/>
                            </p:stCondLst>
                            <p:childTnLst>
                              <p:par>
                                <p:cTn id="15" presetID="2" presetClass="entr" presetSubtype="4" fill="hold" nodeType="afterEffect">
                                  <p:stCondLst>
                                    <p:cond delay="6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E23633-F9AA-FA96-1D77-959EBFDCB640}"/>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6" name="Group 5">
            <a:extLst>
              <a:ext uri="{FF2B5EF4-FFF2-40B4-BE49-F238E27FC236}">
                <a16:creationId xmlns:a16="http://schemas.microsoft.com/office/drawing/2014/main" id="{D9F175B1-055F-02EC-937E-C68D7C4ACDB5}"/>
              </a:ext>
            </a:extLst>
          </p:cNvPr>
          <p:cNvGrpSpPr/>
          <p:nvPr/>
        </p:nvGrpSpPr>
        <p:grpSpPr>
          <a:xfrm>
            <a:off x="0" y="-160020"/>
            <a:ext cx="12192000" cy="7018020"/>
            <a:chOff x="0" y="-160020"/>
            <a:chExt cx="12192000" cy="7018020"/>
          </a:xfrm>
        </p:grpSpPr>
        <p:pic>
          <p:nvPicPr>
            <p:cNvPr id="7" name="Picture 6" descr="White and yellow chairs">
              <a:extLst>
                <a:ext uri="{FF2B5EF4-FFF2-40B4-BE49-F238E27FC236}">
                  <a16:creationId xmlns:a16="http://schemas.microsoft.com/office/drawing/2014/main" id="{F6A045D6-14E0-B45A-14D3-B4B2F6C5AB22}"/>
                </a:ext>
              </a:extLst>
            </p:cNvPr>
            <p:cNvPicPr>
              <a:picLocks noChangeAspect="1"/>
            </p:cNvPicPr>
            <p:nvPr/>
          </p:nvPicPr>
          <p:blipFill rotWithShape="1">
            <a:blip r:embed="rId3">
              <a:extLst>
                <a:ext uri="{28A0092B-C50C-407E-A947-70E740481C1C}">
                  <a14:useLocalDpi xmlns:a14="http://schemas.microsoft.com/office/drawing/2010/main" val="0"/>
                </a:ext>
              </a:extLst>
            </a:blip>
            <a:srcRect l="5092" t="-2334" r="5092" b="-1"/>
            <a:stretch/>
          </p:blipFill>
          <p:spPr>
            <a:xfrm>
              <a:off x="0" y="-160020"/>
              <a:ext cx="12192000" cy="7018020"/>
            </a:xfrm>
            <a:prstGeom prst="rect">
              <a:avLst/>
            </a:prstGeom>
          </p:spPr>
        </p:pic>
        <p:pic>
          <p:nvPicPr>
            <p:cNvPr id="8" name="Picture 7" descr="Logo, icon&#10;&#10;Description automatically generated">
              <a:extLst>
                <a:ext uri="{FF2B5EF4-FFF2-40B4-BE49-F238E27FC236}">
                  <a16:creationId xmlns:a16="http://schemas.microsoft.com/office/drawing/2014/main" id="{B1FDCB3D-ED6C-7A51-C536-F0A09A30A9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606" y="125507"/>
              <a:ext cx="589782" cy="560293"/>
            </a:xfrm>
            <a:prstGeom prst="rect">
              <a:avLst/>
            </a:prstGeom>
          </p:spPr>
        </p:pic>
      </p:grpSp>
      <p:pic>
        <p:nvPicPr>
          <p:cNvPr id="4" name="Picture 3" descr="Hesta Report: State of the Sector 2021 (Aged Care Workforce insights)">
            <a:extLst>
              <a:ext uri="{FF2B5EF4-FFF2-40B4-BE49-F238E27FC236}">
                <a16:creationId xmlns:a16="http://schemas.microsoft.com/office/drawing/2014/main" id="{9B430CBA-7357-3082-C6A1-72364A3DD626}"/>
              </a:ext>
            </a:extLst>
          </p:cNvPr>
          <p:cNvPicPr>
            <a:picLocks noChangeAspect="1"/>
          </p:cNvPicPr>
          <p:nvPr/>
        </p:nvPicPr>
        <p:blipFill rotWithShape="1">
          <a:blip r:embed="rId5">
            <a:extLst>
              <a:ext uri="{28A0092B-C50C-407E-A947-70E740481C1C}">
                <a14:useLocalDpi xmlns:a14="http://schemas.microsoft.com/office/drawing/2010/main" val="0"/>
              </a:ext>
            </a:extLst>
          </a:blip>
          <a:srcRect b="9133"/>
          <a:stretch/>
        </p:blipFill>
        <p:spPr bwMode="auto">
          <a:xfrm>
            <a:off x="1848464" y="120781"/>
            <a:ext cx="8495071" cy="6616438"/>
          </a:xfrm>
          <a:prstGeom prst="rect">
            <a:avLst/>
          </a:prstGeom>
          <a:noFill/>
        </p:spPr>
      </p:pic>
    </p:spTree>
    <p:extLst>
      <p:ext uri="{BB962C8B-B14F-4D97-AF65-F5344CB8AC3E}">
        <p14:creationId xmlns:p14="http://schemas.microsoft.com/office/powerpoint/2010/main" val="3059169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Diagram&#10;&#10;Description automatically generated with medium confidence">
            <a:extLst>
              <a:ext uri="{FF2B5EF4-FFF2-40B4-BE49-F238E27FC236}">
                <a16:creationId xmlns:a16="http://schemas.microsoft.com/office/drawing/2014/main" id="{4C46D651-4420-8432-61E9-1DEF4F58D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926782"/>
          </a:xfrm>
          <a:prstGeom prst="rect">
            <a:avLst/>
          </a:prstGeom>
        </p:spPr>
      </p:pic>
      <p:pic>
        <p:nvPicPr>
          <p:cNvPr id="10" name="Picture 9" descr="Text&#10;&#10;Description automatically generated">
            <a:extLst>
              <a:ext uri="{FF2B5EF4-FFF2-40B4-BE49-F238E27FC236}">
                <a16:creationId xmlns:a16="http://schemas.microsoft.com/office/drawing/2014/main" id="{FD6AE2B1-574F-1E30-AC7B-A6A6DE7C2A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185"/>
            <a:ext cx="12192000" cy="6858000"/>
          </a:xfrm>
          <a:prstGeom prst="rect">
            <a:avLst/>
          </a:prstGeom>
        </p:spPr>
      </p:pic>
    </p:spTree>
    <p:extLst>
      <p:ext uri="{BB962C8B-B14F-4D97-AF65-F5344CB8AC3E}">
        <p14:creationId xmlns:p14="http://schemas.microsoft.com/office/powerpoint/2010/main" val="3538085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E60453D-6649-37DE-F7F0-3C77D97E91F3}"/>
              </a:ext>
            </a:extLst>
          </p:cNvPr>
          <p:cNvGrpSpPr/>
          <p:nvPr/>
        </p:nvGrpSpPr>
        <p:grpSpPr>
          <a:xfrm>
            <a:off x="0" y="-160020"/>
            <a:ext cx="12192000" cy="7018020"/>
            <a:chOff x="0" y="-160020"/>
            <a:chExt cx="12192000" cy="7018020"/>
          </a:xfrm>
        </p:grpSpPr>
        <p:pic>
          <p:nvPicPr>
            <p:cNvPr id="7" name="Picture 6" descr="White and yellow chairs">
              <a:extLst>
                <a:ext uri="{FF2B5EF4-FFF2-40B4-BE49-F238E27FC236}">
                  <a16:creationId xmlns:a16="http://schemas.microsoft.com/office/drawing/2014/main" id="{6DE5ED9A-EEB9-367C-DDB9-0FBB1DDA3C80}"/>
                </a:ext>
              </a:extLst>
            </p:cNvPr>
            <p:cNvPicPr>
              <a:picLocks noChangeAspect="1"/>
            </p:cNvPicPr>
            <p:nvPr/>
          </p:nvPicPr>
          <p:blipFill rotWithShape="1">
            <a:blip r:embed="rId3">
              <a:extLst>
                <a:ext uri="{28A0092B-C50C-407E-A947-70E740481C1C}">
                  <a14:useLocalDpi xmlns:a14="http://schemas.microsoft.com/office/drawing/2010/main" val="0"/>
                </a:ext>
              </a:extLst>
            </a:blip>
            <a:srcRect l="5092" t="-2334" r="5092" b="-1"/>
            <a:stretch/>
          </p:blipFill>
          <p:spPr>
            <a:xfrm>
              <a:off x="0" y="-160020"/>
              <a:ext cx="12192000" cy="7018020"/>
            </a:xfrm>
            <a:prstGeom prst="rect">
              <a:avLst/>
            </a:prstGeom>
          </p:spPr>
        </p:pic>
        <p:pic>
          <p:nvPicPr>
            <p:cNvPr id="8" name="Picture 7" descr="Logo, icon&#10;&#10;Description automatically generated">
              <a:extLst>
                <a:ext uri="{FF2B5EF4-FFF2-40B4-BE49-F238E27FC236}">
                  <a16:creationId xmlns:a16="http://schemas.microsoft.com/office/drawing/2014/main" id="{C7297077-C487-2DD6-4D86-32F3FEF86D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606" y="125507"/>
              <a:ext cx="589782" cy="560293"/>
            </a:xfrm>
            <a:prstGeom prst="rect">
              <a:avLst/>
            </a:prstGeom>
          </p:spPr>
        </p:pic>
      </p:grpSp>
      <p:pic>
        <p:nvPicPr>
          <p:cNvPr id="2050" name="Picture 2" descr="Hesta Report: State of the Sector 2021 (Aged Care Workforce insights)">
            <a:extLst>
              <a:ext uri="{FF2B5EF4-FFF2-40B4-BE49-F238E27FC236}">
                <a16:creationId xmlns:a16="http://schemas.microsoft.com/office/drawing/2014/main" id="{2DB0F9B2-FCE0-077F-B338-764648433349}"/>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312819" y="341741"/>
            <a:ext cx="9566361" cy="6102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2022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with medium confidence">
            <a:extLst>
              <a:ext uri="{FF2B5EF4-FFF2-40B4-BE49-F238E27FC236}">
                <a16:creationId xmlns:a16="http://schemas.microsoft.com/office/drawing/2014/main" id="{788F7A7A-51B1-4DEA-8549-20A499557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926782"/>
          </a:xfrm>
          <a:prstGeom prst="rect">
            <a:avLst/>
          </a:prstGeom>
        </p:spPr>
      </p:pic>
      <p:pic>
        <p:nvPicPr>
          <p:cNvPr id="7" name="Picture 6" descr="Logo, icon&#10;&#10;Description automatically generated">
            <a:extLst>
              <a:ext uri="{FF2B5EF4-FFF2-40B4-BE49-F238E27FC236}">
                <a16:creationId xmlns:a16="http://schemas.microsoft.com/office/drawing/2014/main" id="{2E3DBB27-7062-44D6-AE89-612203E8D0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3576" y="6160547"/>
            <a:ext cx="589782" cy="560293"/>
          </a:xfrm>
          <a:prstGeom prst="rect">
            <a:avLst/>
          </a:prstGeom>
        </p:spPr>
      </p:pic>
      <p:sp>
        <p:nvSpPr>
          <p:cNvPr id="8" name="Content Placeholder 1">
            <a:extLst>
              <a:ext uri="{FF2B5EF4-FFF2-40B4-BE49-F238E27FC236}">
                <a16:creationId xmlns:a16="http://schemas.microsoft.com/office/drawing/2014/main" id="{4F204C3E-7BEE-4415-81B3-60EE90841CB5}"/>
              </a:ext>
            </a:extLst>
          </p:cNvPr>
          <p:cNvSpPr txBox="1">
            <a:spLocks/>
          </p:cNvSpPr>
          <p:nvPr/>
        </p:nvSpPr>
        <p:spPr>
          <a:xfrm>
            <a:off x="1" y="1335249"/>
            <a:ext cx="8332838" cy="1083590"/>
          </a:xfrm>
          <a:prstGeom prst="rect">
            <a:avLst/>
          </a:prstGeom>
          <a:solidFill>
            <a:srgbClr val="EF5D72"/>
          </a:solidFill>
        </p:spPr>
        <p:txBody>
          <a:bodyPr vert="horz" lIns="91440" tIns="45720" rIns="9144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7000"/>
              </a:lnSpc>
              <a:spcAft>
                <a:spcPts val="800"/>
              </a:spcAft>
            </a:pPr>
            <a:r>
              <a:rPr lang="en-AU" sz="5400" b="1" dirty="0">
                <a:solidFill>
                  <a:schemeClr val="bg1"/>
                </a:solidFill>
                <a:ea typeface="Open sans" panose="020B0606030504020204" pitchFamily="34" charset="0"/>
                <a:cs typeface="Open sans" panose="020B0606030504020204" pitchFamily="34" charset="0"/>
              </a:rPr>
              <a:t>Difficult to manage</a:t>
            </a:r>
          </a:p>
        </p:txBody>
      </p:sp>
      <p:sp>
        <p:nvSpPr>
          <p:cNvPr id="9" name="Content Placeholder 1">
            <a:extLst>
              <a:ext uri="{FF2B5EF4-FFF2-40B4-BE49-F238E27FC236}">
                <a16:creationId xmlns:a16="http://schemas.microsoft.com/office/drawing/2014/main" id="{33C20CA0-46AE-4C0E-B972-CCBACB61E843}"/>
              </a:ext>
            </a:extLst>
          </p:cNvPr>
          <p:cNvSpPr txBox="1">
            <a:spLocks/>
          </p:cNvSpPr>
          <p:nvPr/>
        </p:nvSpPr>
        <p:spPr>
          <a:xfrm>
            <a:off x="0" y="2961705"/>
            <a:ext cx="8332838" cy="1083590"/>
          </a:xfrm>
          <a:prstGeom prst="rect">
            <a:avLst/>
          </a:prstGeom>
          <a:solidFill>
            <a:srgbClr val="EF5D72"/>
          </a:solidFill>
        </p:spPr>
        <p:txBody>
          <a:bodyPr vert="horz" lIns="91440" tIns="45720" rIns="9144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7000"/>
              </a:lnSpc>
              <a:spcAft>
                <a:spcPts val="800"/>
              </a:spcAft>
            </a:pPr>
            <a:r>
              <a:rPr lang="en-AU" sz="5400" b="1" dirty="0">
                <a:solidFill>
                  <a:schemeClr val="bg1"/>
                </a:solidFill>
                <a:ea typeface="Open sans" panose="020B0606030504020204" pitchFamily="34" charset="0"/>
                <a:cs typeface="Open sans" panose="020B0606030504020204" pitchFamily="34" charset="0"/>
              </a:rPr>
              <a:t>Hard to keep top of mind</a:t>
            </a:r>
            <a:endParaRPr lang="en-AU" sz="5400" dirty="0">
              <a:solidFill>
                <a:schemeClr val="bg1"/>
              </a:solidFill>
              <a:ea typeface="Open sans" panose="020B0606030504020204" pitchFamily="34" charset="0"/>
              <a:cs typeface="Open sans" panose="020B0606030504020204" pitchFamily="34" charset="0"/>
            </a:endParaRPr>
          </a:p>
        </p:txBody>
      </p:sp>
      <p:sp>
        <p:nvSpPr>
          <p:cNvPr id="10" name="Content Placeholder 1">
            <a:extLst>
              <a:ext uri="{FF2B5EF4-FFF2-40B4-BE49-F238E27FC236}">
                <a16:creationId xmlns:a16="http://schemas.microsoft.com/office/drawing/2014/main" id="{8E1818C3-F983-4739-9CE4-B49EF63E3946}"/>
              </a:ext>
            </a:extLst>
          </p:cNvPr>
          <p:cNvSpPr txBox="1">
            <a:spLocks/>
          </p:cNvSpPr>
          <p:nvPr/>
        </p:nvSpPr>
        <p:spPr>
          <a:xfrm>
            <a:off x="1" y="4588161"/>
            <a:ext cx="8332838" cy="1083590"/>
          </a:xfrm>
          <a:prstGeom prst="rect">
            <a:avLst/>
          </a:prstGeom>
          <a:solidFill>
            <a:srgbClr val="EF5D72"/>
          </a:solidFill>
        </p:spPr>
        <p:txBody>
          <a:bodyPr vert="horz" lIns="91440" tIns="45720" rIns="9144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7000"/>
              </a:lnSpc>
              <a:spcAft>
                <a:spcPts val="800"/>
              </a:spcAft>
            </a:pPr>
            <a:r>
              <a:rPr lang="en-AU" sz="5400" b="1" dirty="0">
                <a:solidFill>
                  <a:schemeClr val="bg1"/>
                </a:solidFill>
                <a:ea typeface="Open sans" panose="020B0606030504020204" pitchFamily="34" charset="0"/>
                <a:cs typeface="Open sans" panose="020B0606030504020204" pitchFamily="34" charset="0"/>
              </a:rPr>
              <a:t>Few candidates</a:t>
            </a:r>
          </a:p>
        </p:txBody>
      </p:sp>
    </p:spTree>
    <p:extLst>
      <p:ext uri="{BB962C8B-B14F-4D97-AF65-F5344CB8AC3E}">
        <p14:creationId xmlns:p14="http://schemas.microsoft.com/office/powerpoint/2010/main" val="140290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A30C51-4871-39F0-2F55-85A6EACAAD1A}"/>
              </a:ext>
            </a:extLst>
          </p:cNvPr>
          <p:cNvSpPr/>
          <p:nvPr/>
        </p:nvSpPr>
        <p:spPr>
          <a:xfrm>
            <a:off x="53094" y="5893455"/>
            <a:ext cx="1610524" cy="8790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 name="Picture 3">
            <a:hlinkClick r:id="rId3"/>
            <a:extLst>
              <a:ext uri="{FF2B5EF4-FFF2-40B4-BE49-F238E27FC236}">
                <a16:creationId xmlns:a16="http://schemas.microsoft.com/office/drawing/2014/main" id="{825CFE29-0256-4D67-977A-7D08EB9643EB}"/>
              </a:ext>
            </a:extLst>
          </p:cNvPr>
          <p:cNvPicPr>
            <a:picLocks noChangeAspect="1"/>
          </p:cNvPicPr>
          <p:nvPr/>
        </p:nvPicPr>
        <p:blipFill>
          <a:blip r:embed="rId4"/>
          <a:stretch>
            <a:fillRect/>
          </a:stretch>
        </p:blipFill>
        <p:spPr>
          <a:xfrm>
            <a:off x="74893" y="0"/>
            <a:ext cx="12042214" cy="6858000"/>
          </a:xfrm>
          <a:prstGeom prst="rect">
            <a:avLst/>
          </a:prstGeom>
        </p:spPr>
      </p:pic>
    </p:spTree>
    <p:extLst>
      <p:ext uri="{BB962C8B-B14F-4D97-AF65-F5344CB8AC3E}">
        <p14:creationId xmlns:p14="http://schemas.microsoft.com/office/powerpoint/2010/main" val="3577648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A83718-F10D-4B32-9400-0B9E4323B0B5}"/>
              </a:ext>
            </a:extLst>
          </p:cNvPr>
          <p:cNvSpPr>
            <a:spLocks noGrp="1"/>
          </p:cNvSpPr>
          <p:nvPr>
            <p:ph type="title"/>
          </p:nvPr>
        </p:nvSpPr>
        <p:spPr>
          <a:xfrm>
            <a:off x="589624" y="182562"/>
            <a:ext cx="11533245" cy="606070"/>
          </a:xfrm>
        </p:spPr>
        <p:txBody>
          <a:bodyPr>
            <a:normAutofit fontScale="90000"/>
          </a:bodyPr>
          <a:lstStyle/>
          <a:p>
            <a:r>
              <a:rPr lang="en-US"/>
              <a:t>Strategic View</a:t>
            </a:r>
            <a:endParaRPr lang="en-AU"/>
          </a:p>
        </p:txBody>
      </p:sp>
      <p:sp>
        <p:nvSpPr>
          <p:cNvPr id="4" name="Content Placeholder 7">
            <a:extLst>
              <a:ext uri="{FF2B5EF4-FFF2-40B4-BE49-F238E27FC236}">
                <a16:creationId xmlns:a16="http://schemas.microsoft.com/office/drawing/2014/main" id="{4945E304-7AF1-05E6-5FF1-A29564ECC43A}"/>
              </a:ext>
            </a:extLst>
          </p:cNvPr>
          <p:cNvSpPr txBox="1">
            <a:spLocks/>
          </p:cNvSpPr>
          <p:nvPr/>
        </p:nvSpPr>
        <p:spPr>
          <a:xfrm>
            <a:off x="2348089" y="1619138"/>
            <a:ext cx="9177866" cy="5056300"/>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100000"/>
              </a:lnSpc>
              <a:spcBef>
                <a:spcPts val="1000"/>
              </a:spcBef>
              <a:buFont typeface="Arial" panose="020B0604020202020204" pitchFamily="34" charset="0"/>
              <a:buNone/>
              <a:defRPr sz="2800" kern="1200">
                <a:solidFill>
                  <a:schemeClr val="tx1"/>
                </a:solidFill>
                <a:latin typeface="Abadi Extra Light" panose="020B02040201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badi Extra Light" panose="020B02040201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badi Extra Light" panose="020B02040201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badi Extra Light" panose="020B02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t>To leverage and increase employee referral as a source of high-quality candidates. </a:t>
            </a:r>
          </a:p>
          <a:p>
            <a:endParaRPr lang="en-AU" dirty="0"/>
          </a:p>
          <a:p>
            <a:r>
              <a:rPr lang="en-AU" dirty="0"/>
              <a:t>By enabling and rewarding staff for referrals to job vacancies via the use of reward psychology, facilitated by an app and recruiter portal. </a:t>
            </a:r>
          </a:p>
          <a:p>
            <a:endParaRPr lang="en-AU" dirty="0"/>
          </a:p>
          <a:p>
            <a:r>
              <a:rPr lang="en-AU" dirty="0"/>
              <a:t>Launch well</a:t>
            </a:r>
            <a:r>
              <a:rPr lang="en-AU" b="1" dirty="0"/>
              <a:t>, </a:t>
            </a:r>
            <a:r>
              <a:rPr lang="en-AU" dirty="0"/>
              <a:t>gain support from the top. Embed employee referral into the business. Recognise and celebrate successes. </a:t>
            </a:r>
          </a:p>
          <a:p>
            <a:endParaRPr lang="en-AU" dirty="0"/>
          </a:p>
          <a:p>
            <a:r>
              <a:rPr lang="en-AU" dirty="0"/>
              <a:t>Open the employee referral pipeline. Reduce job board spend and agency spend, channelling rewards to staff instead. Improve staff retention. </a:t>
            </a:r>
          </a:p>
        </p:txBody>
      </p:sp>
      <p:sp>
        <p:nvSpPr>
          <p:cNvPr id="6" name="TextBox 5">
            <a:extLst>
              <a:ext uri="{FF2B5EF4-FFF2-40B4-BE49-F238E27FC236}">
                <a16:creationId xmlns:a16="http://schemas.microsoft.com/office/drawing/2014/main" id="{2D1C2E1B-1D59-4113-00D7-CEC50E04A4D6}"/>
              </a:ext>
            </a:extLst>
          </p:cNvPr>
          <p:cNvSpPr txBox="1"/>
          <p:nvPr/>
        </p:nvSpPr>
        <p:spPr>
          <a:xfrm>
            <a:off x="666045" y="1619138"/>
            <a:ext cx="1239176" cy="553998"/>
          </a:xfrm>
          <a:prstGeom prst="rect">
            <a:avLst/>
          </a:prstGeom>
          <a:noFill/>
        </p:spPr>
        <p:txBody>
          <a:bodyPr wrap="square" rtlCol="0">
            <a:spAutoFit/>
          </a:bodyPr>
          <a:lstStyle/>
          <a:p>
            <a:r>
              <a:rPr lang="en-US" sz="3000">
                <a:solidFill>
                  <a:srgbClr val="5DC2A6"/>
                </a:solidFill>
                <a:latin typeface="Abadi" panose="020B0604020104020204" pitchFamily="34" charset="0"/>
              </a:rPr>
              <a:t>Aim</a:t>
            </a:r>
            <a:endParaRPr lang="en-AU" sz="3000">
              <a:solidFill>
                <a:srgbClr val="5DC2A6"/>
              </a:solidFill>
              <a:latin typeface="Abadi" panose="020B0604020104020204" pitchFamily="34" charset="0"/>
            </a:endParaRPr>
          </a:p>
        </p:txBody>
      </p:sp>
      <p:sp>
        <p:nvSpPr>
          <p:cNvPr id="9" name="TextBox 8">
            <a:extLst>
              <a:ext uri="{FF2B5EF4-FFF2-40B4-BE49-F238E27FC236}">
                <a16:creationId xmlns:a16="http://schemas.microsoft.com/office/drawing/2014/main" id="{50184A78-A918-13A9-A50E-E96A0FBEFC44}"/>
              </a:ext>
            </a:extLst>
          </p:cNvPr>
          <p:cNvSpPr txBox="1"/>
          <p:nvPr/>
        </p:nvSpPr>
        <p:spPr>
          <a:xfrm>
            <a:off x="666045" y="3835751"/>
            <a:ext cx="1535287" cy="1015663"/>
          </a:xfrm>
          <a:prstGeom prst="rect">
            <a:avLst/>
          </a:prstGeom>
          <a:noFill/>
        </p:spPr>
        <p:txBody>
          <a:bodyPr wrap="square" rtlCol="0">
            <a:spAutoFit/>
          </a:bodyPr>
          <a:lstStyle/>
          <a:p>
            <a:r>
              <a:rPr lang="en-US" sz="3000">
                <a:solidFill>
                  <a:srgbClr val="5DC2A6"/>
                </a:solidFill>
                <a:latin typeface="Abadi" panose="020B0604020104020204" pitchFamily="34" charset="0"/>
              </a:rPr>
              <a:t>Best Practice</a:t>
            </a:r>
            <a:endParaRPr lang="en-AU" sz="3000">
              <a:solidFill>
                <a:srgbClr val="5DC2A6"/>
              </a:solidFill>
              <a:latin typeface="Abadi" panose="020B0604020104020204" pitchFamily="34" charset="0"/>
            </a:endParaRPr>
          </a:p>
        </p:txBody>
      </p:sp>
      <p:sp>
        <p:nvSpPr>
          <p:cNvPr id="10" name="TextBox 9">
            <a:extLst>
              <a:ext uri="{FF2B5EF4-FFF2-40B4-BE49-F238E27FC236}">
                <a16:creationId xmlns:a16="http://schemas.microsoft.com/office/drawing/2014/main" id="{BF20DBBB-E707-19C3-E438-4EC3B0D5B3E0}"/>
              </a:ext>
            </a:extLst>
          </p:cNvPr>
          <p:cNvSpPr txBox="1"/>
          <p:nvPr/>
        </p:nvSpPr>
        <p:spPr>
          <a:xfrm>
            <a:off x="666045" y="2790711"/>
            <a:ext cx="1239176" cy="553998"/>
          </a:xfrm>
          <a:prstGeom prst="rect">
            <a:avLst/>
          </a:prstGeom>
          <a:noFill/>
        </p:spPr>
        <p:txBody>
          <a:bodyPr wrap="square" rtlCol="0">
            <a:spAutoFit/>
          </a:bodyPr>
          <a:lstStyle/>
          <a:p>
            <a:r>
              <a:rPr lang="en-US" sz="3000">
                <a:solidFill>
                  <a:srgbClr val="5DC2A6"/>
                </a:solidFill>
                <a:latin typeface="Abadi" panose="020B0604020104020204" pitchFamily="34" charset="0"/>
              </a:rPr>
              <a:t>How</a:t>
            </a:r>
            <a:endParaRPr lang="en-AU" sz="3000">
              <a:solidFill>
                <a:srgbClr val="5DC2A6"/>
              </a:solidFill>
              <a:latin typeface="Abadi" panose="020B0604020104020204" pitchFamily="34" charset="0"/>
            </a:endParaRPr>
          </a:p>
        </p:txBody>
      </p:sp>
      <p:sp>
        <p:nvSpPr>
          <p:cNvPr id="11" name="TextBox 10">
            <a:extLst>
              <a:ext uri="{FF2B5EF4-FFF2-40B4-BE49-F238E27FC236}">
                <a16:creationId xmlns:a16="http://schemas.microsoft.com/office/drawing/2014/main" id="{2C3354D7-C009-A0DE-8AFF-BC1860EB3325}"/>
              </a:ext>
            </a:extLst>
          </p:cNvPr>
          <p:cNvSpPr txBox="1"/>
          <p:nvPr/>
        </p:nvSpPr>
        <p:spPr>
          <a:xfrm>
            <a:off x="666045" y="5404921"/>
            <a:ext cx="1535287" cy="553998"/>
          </a:xfrm>
          <a:prstGeom prst="rect">
            <a:avLst/>
          </a:prstGeom>
          <a:noFill/>
        </p:spPr>
        <p:txBody>
          <a:bodyPr wrap="square" rtlCol="0">
            <a:spAutoFit/>
          </a:bodyPr>
          <a:lstStyle/>
          <a:p>
            <a:r>
              <a:rPr lang="en-US" sz="3000">
                <a:solidFill>
                  <a:srgbClr val="5DC2A6"/>
                </a:solidFill>
                <a:latin typeface="Abadi" panose="020B0604020104020204" pitchFamily="34" charset="0"/>
              </a:rPr>
              <a:t>Goals</a:t>
            </a:r>
            <a:endParaRPr lang="en-AU" sz="3000">
              <a:solidFill>
                <a:srgbClr val="5DC2A6"/>
              </a:solidFill>
              <a:latin typeface="Abadi" panose="020B0604020104020204" pitchFamily="34" charset="0"/>
            </a:endParaRPr>
          </a:p>
        </p:txBody>
      </p:sp>
      <p:sp>
        <p:nvSpPr>
          <p:cNvPr id="8" name="Rectangle 7">
            <a:extLst>
              <a:ext uri="{FF2B5EF4-FFF2-40B4-BE49-F238E27FC236}">
                <a16:creationId xmlns:a16="http://schemas.microsoft.com/office/drawing/2014/main" id="{05A30C51-4871-39F0-2F55-85A6EACAAD1A}"/>
              </a:ext>
            </a:extLst>
          </p:cNvPr>
          <p:cNvSpPr/>
          <p:nvPr/>
        </p:nvSpPr>
        <p:spPr>
          <a:xfrm>
            <a:off x="53094" y="5893455"/>
            <a:ext cx="1610524" cy="8790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0464447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ee0aede-35f5-46da-b4b2-b21244848b07">
      <Terms xmlns="http://schemas.microsoft.com/office/infopath/2007/PartnerControls"/>
    </lcf76f155ced4ddcb4097134ff3c332f>
    <TaxCatchAll xmlns="df53bcd6-b7cd-4739-b0ab-ac78f3ad911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19B58305852B14A95D3E19DC4A6B46B" ma:contentTypeVersion="16" ma:contentTypeDescription="Create a new document." ma:contentTypeScope="" ma:versionID="78dc0d62c811e731ed56085347c76119">
  <xsd:schema xmlns:xsd="http://www.w3.org/2001/XMLSchema" xmlns:xs="http://www.w3.org/2001/XMLSchema" xmlns:p="http://schemas.microsoft.com/office/2006/metadata/properties" xmlns:ns2="cee0aede-35f5-46da-b4b2-b21244848b07" xmlns:ns3="df53bcd6-b7cd-4739-b0ab-ac78f3ad9113" targetNamespace="http://schemas.microsoft.com/office/2006/metadata/properties" ma:root="true" ma:fieldsID="9fb40d1a2e83735c8c2c369111f24c27" ns2:_="" ns3:_="">
    <xsd:import namespace="cee0aede-35f5-46da-b4b2-b21244848b07"/>
    <xsd:import namespace="df53bcd6-b7cd-4739-b0ab-ac78f3ad911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e0aede-35f5-46da-b4b2-b21244848b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25e7dcf-558f-4814-9e15-b581def9b1e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f53bcd6-b7cd-4739-b0ab-ac78f3ad911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f1dc1bf-a1fd-4a82-bf37-4e3b46a46887}" ma:internalName="TaxCatchAll" ma:showField="CatchAllData" ma:web="df53bcd6-b7cd-4739-b0ab-ac78f3ad911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8713B1F-ED77-4EB9-B535-E1E861F08BA7}">
  <ds:schemaRefs>
    <ds:schemaRef ds:uri="http://schemas.microsoft.com/office/2006/metadata/properties"/>
    <ds:schemaRef ds:uri="http://schemas.microsoft.com/office/infopath/2007/PartnerControls"/>
    <ds:schemaRef ds:uri="cee0aede-35f5-46da-b4b2-b21244848b07"/>
    <ds:schemaRef ds:uri="df53bcd6-b7cd-4739-b0ab-ac78f3ad9113"/>
  </ds:schemaRefs>
</ds:datastoreItem>
</file>

<file path=customXml/itemProps2.xml><?xml version="1.0" encoding="utf-8"?>
<ds:datastoreItem xmlns:ds="http://schemas.openxmlformats.org/officeDocument/2006/customXml" ds:itemID="{651C78FC-ABC3-4302-9F91-A797254ABBD6}">
  <ds:schemaRefs>
    <ds:schemaRef ds:uri="http://schemas.microsoft.com/sharepoint/v3/contenttype/forms"/>
  </ds:schemaRefs>
</ds:datastoreItem>
</file>

<file path=customXml/itemProps3.xml><?xml version="1.0" encoding="utf-8"?>
<ds:datastoreItem xmlns:ds="http://schemas.openxmlformats.org/officeDocument/2006/customXml" ds:itemID="{7B033F48-E191-469A-A682-B24E66EB50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ee0aede-35f5-46da-b4b2-b21244848b07"/>
    <ds:schemaRef ds:uri="df53bcd6-b7cd-4739-b0ab-ac78f3ad911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2449</TotalTime>
  <Words>2741</Words>
  <Application>Microsoft Office PowerPoint</Application>
  <PresentationFormat>Widescreen</PresentationFormat>
  <Paragraphs>215</Paragraphs>
  <Slides>20</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Abadi</vt:lpstr>
      <vt:lpstr>Abadi Extra Light</vt:lpstr>
      <vt:lpstr>Arial</vt:lpstr>
      <vt:lpstr>Calibri</vt:lpstr>
      <vt:lpstr>Symbol</vt:lpstr>
      <vt:lpstr>Office Theme</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Strategic View</vt:lpstr>
      <vt:lpstr>PowerPoint Presentation</vt:lpstr>
      <vt:lpstr>PowerPoint Presentation</vt:lpstr>
      <vt:lpstr>Key Stakeholders</vt:lpstr>
      <vt:lpstr>PowerPoint Presentation</vt:lpstr>
      <vt:lpstr>Why Care Friends turbocharges referrals</vt:lpstr>
      <vt:lpstr>Some key rules</vt:lpstr>
      <vt:lpstr> Rules &amp; Eligibility </vt:lpstr>
      <vt:lpstr>Referral Process</vt:lpstr>
      <vt:lpstr>PowerPoint Presentation</vt:lpstr>
      <vt:lpstr>Care Friends Launch Day</vt:lpstr>
      <vt:lpstr> Portal Training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Marleen Galligan</dc:creator>
  <cp:lastModifiedBy>Marleen Galligan</cp:lastModifiedBy>
  <cp:revision>34</cp:revision>
  <dcterms:created xsi:type="dcterms:W3CDTF">2021-07-14T05:50:58Z</dcterms:created>
  <dcterms:modified xsi:type="dcterms:W3CDTF">2022-09-05T01:32:34Z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0x010100419B58305852B14A95D3E19DC4A6B46B</vt:lpwstr>
  </property>
  <property fmtid="{D5CDD505-2E9C-101B-9397-08002B2CF9AE}" pid="3" name="MediaServiceImageTags">
    <vt:lpwstr/>
  </property>
</Properties>
</file>